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6858000" cy="9144000"/>
  <p:embeddedFontLst>
    <p:embeddedFont>
      <p:font typeface="마카롱" charset="1" panose="02000500020000020003"/>
      <p:regular r:id="rId21"/>
    </p:embeddedFont>
    <p:embeddedFont>
      <p:font typeface="210 디딤고딕 Light" charset="1" panose="02020503020101020101"/>
      <p:regular r:id="rId22"/>
    </p:embeddedFont>
    <p:embeddedFont>
      <p:font typeface="210 디딤고딕" charset="1" panose="02020503020101020101"/>
      <p:regular r:id="rId23"/>
    </p:embeddedFont>
    <p:embeddedFont>
      <p:font typeface="210 디딤고딕 Bold" charset="1" panose="02020503020101020101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6.png" Type="http://schemas.openxmlformats.org/officeDocument/2006/relationships/image"/><Relationship Id="rId5" Target="../media/image17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9.png" Type="http://schemas.openxmlformats.org/officeDocument/2006/relationships/image"/><Relationship Id="rId5" Target="../media/image20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Relationship Id="rId5" Target="../media/image5.pn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8.png" Type="http://schemas.openxmlformats.org/officeDocument/2006/relationships/image"/><Relationship Id="rId5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3.png" Type="http://schemas.openxmlformats.org/officeDocument/2006/relationships/image"/><Relationship Id="rId5" Target="../media/image14.png" Type="http://schemas.openxmlformats.org/officeDocument/2006/relationships/image"/><Relationship Id="rId6" Target="../media/image6.png" Type="http://schemas.openxmlformats.org/officeDocument/2006/relationships/image"/><Relationship Id="rId7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307" y="100132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911576" y="3708197"/>
            <a:ext cx="14464847" cy="165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028"/>
              </a:lnSpc>
            </a:pPr>
            <a:r>
              <a:rPr lang="en-US" sz="10099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1차 미니 프로젝트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568041" y="8444441"/>
            <a:ext cx="3059692" cy="4423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671"/>
              </a:lnSpc>
              <a:spcBef>
                <a:spcPct val="0"/>
              </a:spcBef>
            </a:pPr>
            <a:r>
              <a:rPr lang="en-US" sz="2399">
                <a:solidFill>
                  <a:srgbClr val="34332C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발표자  이주엽, 정진강</a:t>
            </a:r>
          </a:p>
        </p:txBody>
      </p:sp>
      <p:sp>
        <p:nvSpPr>
          <p:cNvPr name="AutoShape 8" id="8"/>
          <p:cNvSpPr/>
          <p:nvPr/>
        </p:nvSpPr>
        <p:spPr>
          <a:xfrm>
            <a:off x="1660267" y="8195872"/>
            <a:ext cx="14967466" cy="0"/>
          </a:xfrm>
          <a:prstGeom prst="line">
            <a:avLst/>
          </a:prstGeom>
          <a:ln cap="flat" w="19050">
            <a:solidFill>
              <a:srgbClr val="3433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9" id="9"/>
          <p:cNvSpPr txBox="true"/>
          <p:nvPr/>
        </p:nvSpPr>
        <p:spPr>
          <a:xfrm rot="0">
            <a:off x="11049778" y="6736541"/>
            <a:ext cx="5577955" cy="828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50"/>
              </a:lnSpc>
            </a:pPr>
            <a:r>
              <a:rPr lang="en-US" sz="50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AI 5반 15조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7914" y="1028700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157538"/>
            <a:ext cx="8895487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2 검증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644316" y="3691318"/>
            <a:ext cx="26124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8" id="8"/>
          <p:cNvSpPr txBox="true"/>
          <p:nvPr/>
        </p:nvSpPr>
        <p:spPr>
          <a:xfrm rot="0">
            <a:off x="1301003" y="3953635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이변량 분석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0" y="8792289"/>
            <a:ext cx="16431386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</a:pPr>
            <a:r>
              <a:rPr lang="en-US" sz="2099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상관계수 : 0.8813477563009332, p-value : 5.982878863724e-09</a:t>
            </a:r>
          </a:p>
          <a:p>
            <a:pPr algn="ctr">
              <a:lnSpc>
                <a:spcPts val="2939"/>
              </a:lnSpc>
              <a:spcBef>
                <a:spcPct val="0"/>
              </a:spcBef>
            </a:pP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301003" y="4528132"/>
            <a:ext cx="11301259" cy="3997820"/>
          </a:xfrm>
          <a:custGeom>
            <a:avLst/>
            <a:gdLst/>
            <a:ahLst/>
            <a:cxnLst/>
            <a:rect r="r" b="b" t="t" l="l"/>
            <a:pathLst>
              <a:path h="3997820" w="11301259">
                <a:moveTo>
                  <a:pt x="0" y="0"/>
                </a:moveTo>
                <a:lnTo>
                  <a:pt x="11301259" y="0"/>
                </a:lnTo>
                <a:lnTo>
                  <a:pt x="11301259" y="3997820"/>
                </a:lnTo>
                <a:lnTo>
                  <a:pt x="0" y="39978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4532642" y="3364963"/>
            <a:ext cx="8359124" cy="3582284"/>
            <a:chOff x="0" y="0"/>
            <a:chExt cx="11145498" cy="4776378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3025281"/>
              <a:ext cx="2450221" cy="1751098"/>
              <a:chOff x="0" y="0"/>
              <a:chExt cx="483994" cy="345896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483994" cy="345896"/>
              </a:xfrm>
              <a:custGeom>
                <a:avLst/>
                <a:gdLst/>
                <a:ahLst/>
                <a:cxnLst/>
                <a:rect r="r" b="b" t="t" l="l"/>
                <a:pathLst>
                  <a:path h="345896" w="483994">
                    <a:moveTo>
                      <a:pt x="172948" y="0"/>
                    </a:moveTo>
                    <a:lnTo>
                      <a:pt x="311046" y="0"/>
                    </a:lnTo>
                    <a:cubicBezTo>
                      <a:pt x="356915" y="0"/>
                      <a:pt x="400905" y="18221"/>
                      <a:pt x="433339" y="50655"/>
                    </a:cubicBezTo>
                    <a:cubicBezTo>
                      <a:pt x="465773" y="83089"/>
                      <a:pt x="483994" y="127079"/>
                      <a:pt x="483994" y="172948"/>
                    </a:cubicBezTo>
                    <a:lnTo>
                      <a:pt x="483994" y="172948"/>
                    </a:lnTo>
                    <a:cubicBezTo>
                      <a:pt x="483994" y="268464"/>
                      <a:pt x="406563" y="345896"/>
                      <a:pt x="311046" y="345896"/>
                    </a:cubicBezTo>
                    <a:lnTo>
                      <a:pt x="172948" y="345896"/>
                    </a:lnTo>
                    <a:cubicBezTo>
                      <a:pt x="127079" y="345896"/>
                      <a:pt x="83089" y="327675"/>
                      <a:pt x="50655" y="295241"/>
                    </a:cubicBezTo>
                    <a:cubicBezTo>
                      <a:pt x="18221" y="262807"/>
                      <a:pt x="0" y="218817"/>
                      <a:pt x="0" y="172948"/>
                    </a:cubicBezTo>
                    <a:lnTo>
                      <a:pt x="0" y="172948"/>
                    </a:lnTo>
                    <a:cubicBezTo>
                      <a:pt x="0" y="127079"/>
                      <a:pt x="18221" y="83089"/>
                      <a:pt x="50655" y="50655"/>
                    </a:cubicBezTo>
                    <a:cubicBezTo>
                      <a:pt x="83089" y="18221"/>
                      <a:pt x="127079" y="0"/>
                      <a:pt x="172948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47625" cap="rnd">
                <a:solidFill>
                  <a:srgbClr val="F96057"/>
                </a:solidFill>
                <a:prstDash val="solid"/>
                <a:round/>
              </a:ln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47625"/>
                <a:ext cx="483994" cy="393521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5" id="15"/>
            <p:cNvGrpSpPr/>
            <p:nvPr/>
          </p:nvGrpSpPr>
          <p:grpSpPr>
            <a:xfrm rot="0">
              <a:off x="883742" y="0"/>
              <a:ext cx="10261756" cy="2993208"/>
              <a:chOff x="0" y="0"/>
              <a:chExt cx="2438240" cy="7112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2438252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2438252">
                    <a:moveTo>
                      <a:pt x="2128121" y="0"/>
                    </a:moveTo>
                    <a:lnTo>
                      <a:pt x="282407" y="0"/>
                    </a:lnTo>
                    <a:cubicBezTo>
                      <a:pt x="126426" y="0"/>
                      <a:pt x="0" y="123512"/>
                      <a:pt x="0" y="275871"/>
                    </a:cubicBezTo>
                    <a:cubicBezTo>
                      <a:pt x="0" y="386169"/>
                      <a:pt x="66279" y="481310"/>
                      <a:pt x="162037" y="525451"/>
                    </a:cubicBezTo>
                    <a:lnTo>
                      <a:pt x="162037" y="711200"/>
                    </a:lnTo>
                    <a:lnTo>
                      <a:pt x="353844" y="551732"/>
                    </a:lnTo>
                    <a:lnTo>
                      <a:pt x="2128121" y="551732"/>
                    </a:lnTo>
                    <a:cubicBezTo>
                      <a:pt x="2311803" y="551732"/>
                      <a:pt x="2438240" y="428220"/>
                      <a:pt x="2438240" y="275861"/>
                    </a:cubicBezTo>
                    <a:cubicBezTo>
                      <a:pt x="2438252" y="123512"/>
                      <a:pt x="2311803" y="0"/>
                      <a:pt x="2128121" y="0"/>
                    </a:cubicBezTo>
                    <a:close/>
                  </a:path>
                </a:pathLst>
              </a:custGeom>
              <a:solidFill>
                <a:srgbClr val="FFF8DE"/>
              </a:solidFill>
              <a:ln w="38100" cap="sq">
                <a:solidFill>
                  <a:srgbClr val="F96057"/>
                </a:solidFill>
                <a:prstDash val="solid"/>
                <a:miter/>
              </a:ln>
            </p:spPr>
          </p:sp>
          <p:sp>
            <p:nvSpPr>
              <p:cNvPr name="TextBox 17" id="17"/>
              <p:cNvSpPr txBox="true"/>
              <p:nvPr/>
            </p:nvSpPr>
            <p:spPr>
              <a:xfrm>
                <a:off x="0" y="-9525"/>
                <a:ext cx="2438240" cy="5302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  <a:r>
                  <a:rPr lang="en-US" sz="1899">
                    <a:solidFill>
                      <a:srgbClr val="000000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업계 종사자 합계가 많음에도 불구하고 총 이동 인구가 많은 </a:t>
                </a:r>
              </a:p>
              <a:p>
                <a:pPr algn="ctr">
                  <a:lnSpc>
                    <a:spcPts val="2659"/>
                  </a:lnSpc>
                </a:pPr>
                <a:r>
                  <a:rPr lang="en-US" sz="1899">
                    <a:solidFill>
                      <a:srgbClr val="000000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송파구와 강서구에 버스 노선 증가가 필요로 보인다. </a:t>
                </a:r>
              </a:p>
            </p:txBody>
          </p:sp>
        </p:grpSp>
      </p:grpSp>
      <p:grpSp>
        <p:nvGrpSpPr>
          <p:cNvPr name="Group 18" id="18"/>
          <p:cNvGrpSpPr/>
          <p:nvPr/>
        </p:nvGrpSpPr>
        <p:grpSpPr>
          <a:xfrm rot="-2018165">
            <a:off x="12412341" y="8299827"/>
            <a:ext cx="756106" cy="534490"/>
            <a:chOff x="0" y="0"/>
            <a:chExt cx="812800" cy="57456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574567"/>
            </a:xfrm>
            <a:custGeom>
              <a:avLst/>
              <a:gdLst/>
              <a:ahLst/>
              <a:cxnLst/>
              <a:rect r="r" b="b" t="t" l="l"/>
              <a:pathLst>
                <a:path h="574567" w="812800">
                  <a:moveTo>
                    <a:pt x="812800" y="287283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71367"/>
                  </a:lnTo>
                  <a:lnTo>
                    <a:pt x="406400" y="371367"/>
                  </a:lnTo>
                  <a:lnTo>
                    <a:pt x="406400" y="574567"/>
                  </a:lnTo>
                  <a:lnTo>
                    <a:pt x="812800" y="287283"/>
                  </a:lnTo>
                  <a:close/>
                </a:path>
              </a:pathLst>
            </a:custGeom>
            <a:solidFill>
              <a:srgbClr val="FFDF6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155575"/>
              <a:ext cx="711200" cy="2157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5686425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진행 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2327606" y="5094673"/>
            <a:ext cx="4657038" cy="2788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2" indent="-226696" lvl="1">
              <a:lnSpc>
                <a:spcPts val="3213"/>
              </a:lnSpc>
              <a:buFont typeface="Arial"/>
              <a:buChar char="•"/>
            </a:pPr>
            <a:r>
              <a:rPr lang="en-US" sz="21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업종합계 와 총 이동인구 간 산점도 그래프 이다.</a:t>
            </a:r>
          </a:p>
          <a:p>
            <a:pPr algn="just" marL="453392" indent="-226696" lvl="1">
              <a:lnSpc>
                <a:spcPts val="3213"/>
              </a:lnSpc>
              <a:buFont typeface="Arial"/>
              <a:buChar char="•"/>
            </a:pPr>
            <a:r>
              <a:rPr lang="en-US" sz="21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이 때 피어슨 상관계수 결과 0,88으로 양의 선형 상관관계를 가지며 그 결과가 유의미 함을 얻었다.</a:t>
            </a:r>
          </a:p>
          <a:p>
            <a:pPr algn="just" marL="453392" indent="-226696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즉 업종합계수가 많을 수록 총 이동인구가 크다는 가설은 옳다.</a:t>
            </a:r>
            <a:r>
              <a:rPr lang="en-US" sz="21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88" y="100107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875729"/>
            <a:ext cx="8895487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3 검증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644316" y="3371411"/>
            <a:ext cx="26124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0077374" y="4385646"/>
            <a:ext cx="5465056" cy="3361009"/>
          </a:xfrm>
          <a:custGeom>
            <a:avLst/>
            <a:gdLst/>
            <a:ahLst/>
            <a:cxnLst/>
            <a:rect r="r" b="b" t="t" l="l"/>
            <a:pathLst>
              <a:path h="3361009" w="5465056">
                <a:moveTo>
                  <a:pt x="0" y="0"/>
                </a:moveTo>
                <a:lnTo>
                  <a:pt x="5465055" y="0"/>
                </a:lnTo>
                <a:lnTo>
                  <a:pt x="5465055" y="3361009"/>
                </a:lnTo>
                <a:lnTo>
                  <a:pt x="0" y="33610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747720" y="4385646"/>
            <a:ext cx="5334935" cy="3361009"/>
          </a:xfrm>
          <a:custGeom>
            <a:avLst/>
            <a:gdLst/>
            <a:ahLst/>
            <a:cxnLst/>
            <a:rect r="r" b="b" t="t" l="l"/>
            <a:pathLst>
              <a:path h="3361009" w="5334935">
                <a:moveTo>
                  <a:pt x="0" y="0"/>
                </a:moveTo>
                <a:lnTo>
                  <a:pt x="5334935" y="0"/>
                </a:lnTo>
                <a:lnTo>
                  <a:pt x="5334935" y="3361009"/>
                </a:lnTo>
                <a:lnTo>
                  <a:pt x="0" y="33610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5686425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진행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8681" y="3498368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단변량 분석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56256" y="7946818"/>
            <a:ext cx="4583491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7"/>
              </a:lnSpc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노선당_하차총승객수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152018" y="7966006"/>
            <a:ext cx="4583491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7"/>
              </a:lnSpc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노선당_승차총승객수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2361964" y="9490082"/>
            <a:ext cx="14521614" cy="590987"/>
            <a:chOff x="0" y="0"/>
            <a:chExt cx="3403974" cy="13853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403974" cy="138532"/>
            </a:xfrm>
            <a:custGeom>
              <a:avLst/>
              <a:gdLst/>
              <a:ahLst/>
              <a:cxnLst/>
              <a:rect r="r" b="b" t="t" l="l"/>
              <a:pathLst>
                <a:path h="138532" w="3403974">
                  <a:moveTo>
                    <a:pt x="0" y="0"/>
                  </a:moveTo>
                  <a:lnTo>
                    <a:pt x="3403974" y="0"/>
                  </a:lnTo>
                  <a:lnTo>
                    <a:pt x="3403974" y="138532"/>
                  </a:lnTo>
                  <a:lnTo>
                    <a:pt x="0" y="138532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3403974" cy="20520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대체적으로 노선당_승차총승객수, 노선당_하차총승객수가 정규분포를 따르고 있음을 확인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88" y="100107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908961"/>
            <a:ext cx="8895487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3 검증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644177" y="3461791"/>
            <a:ext cx="26124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381175" y="4275741"/>
            <a:ext cx="8973118" cy="4441693"/>
          </a:xfrm>
          <a:custGeom>
            <a:avLst/>
            <a:gdLst/>
            <a:ahLst/>
            <a:cxnLst/>
            <a:rect r="r" b="b" t="t" l="l"/>
            <a:pathLst>
              <a:path h="4441693" w="8973118">
                <a:moveTo>
                  <a:pt x="0" y="0"/>
                </a:moveTo>
                <a:lnTo>
                  <a:pt x="8973118" y="0"/>
                </a:lnTo>
                <a:lnTo>
                  <a:pt x="8973118" y="4441694"/>
                </a:lnTo>
                <a:lnTo>
                  <a:pt x="0" y="44416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686425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진행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38543" y="3599085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이변량 분석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92737" y="4457450"/>
            <a:ext cx="5629281" cy="16636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75956" indent="-237978" lvl="1">
              <a:lnSpc>
                <a:spcPts val="3372"/>
              </a:lnSpc>
              <a:buFont typeface="Arial"/>
              <a:buChar char="•"/>
            </a:pPr>
            <a:r>
              <a:rPr lang="en-US" sz="2204">
                <a:solidFill>
                  <a:srgbClr val="34332C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노선당 승하차 승객수에 대하여 자치구별을 그린 그래프</a:t>
            </a:r>
          </a:p>
          <a:p>
            <a:pPr algn="just" marL="475956" indent="-237978" lvl="1">
              <a:lnSpc>
                <a:spcPts val="3372"/>
              </a:lnSpc>
              <a:buFont typeface="Arial"/>
              <a:buChar char="•"/>
            </a:pPr>
            <a:r>
              <a:rPr lang="en-US" sz="2204">
                <a:solidFill>
                  <a:srgbClr val="34332C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가장 많이 이용하고 있는 자치구: 강동구</a:t>
            </a:r>
          </a:p>
          <a:p>
            <a:pPr algn="just" marL="475956" indent="-237978" lvl="1">
              <a:lnSpc>
                <a:spcPts val="3372"/>
              </a:lnSpc>
              <a:spcBef>
                <a:spcPct val="0"/>
              </a:spcBef>
              <a:buFont typeface="Arial"/>
              <a:buChar char="•"/>
            </a:pPr>
            <a:r>
              <a:rPr lang="en-US" sz="2204">
                <a:solidFill>
                  <a:srgbClr val="34332C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가장 적게 이용하고 있는 자치구 : 중구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88" y="100107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672912" y="1489136"/>
            <a:ext cx="932765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가설 결론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71054" y="3749571"/>
            <a:ext cx="10482745" cy="1600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1 </a:t>
            </a:r>
          </a:p>
          <a:p>
            <a:pPr algn="l" marL="1424946" indent="-474982" lvl="2">
              <a:lnSpc>
                <a:spcPts val="4257"/>
              </a:lnSpc>
              <a:buFont typeface="Arial"/>
              <a:buChar char="⚬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강남구, 관악구, 영등포구에 노선 확충이 필요</a:t>
            </a:r>
          </a:p>
          <a:p>
            <a:pPr algn="l">
              <a:lnSpc>
                <a:spcPts val="4257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171054" y="5105150"/>
            <a:ext cx="16331373" cy="16005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2 </a:t>
            </a:r>
          </a:p>
          <a:p>
            <a:pPr algn="l" marL="1424946" indent="-474982" lvl="2">
              <a:lnSpc>
                <a:spcPts val="4257"/>
              </a:lnSpc>
              <a:buFont typeface="Arial"/>
              <a:buChar char="⚬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 중구, 동대문구, 종로구, 강동구에 대중 교통 수요가 있으며 노선 확충이 필요</a:t>
            </a:r>
          </a:p>
          <a:p>
            <a:pPr algn="l">
              <a:lnSpc>
                <a:spcPts val="4257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171054" y="6416951"/>
            <a:ext cx="13195148" cy="2667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3 </a:t>
            </a:r>
          </a:p>
          <a:p>
            <a:pPr algn="l" marL="1424946" indent="-474982" lvl="2">
              <a:lnSpc>
                <a:spcPts val="4257"/>
              </a:lnSpc>
              <a:buFont typeface="Arial"/>
              <a:buChar char="⚬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 총 승객수 상위 3개 강동구, 송파구, 강서구</a:t>
            </a:r>
          </a:p>
          <a:p>
            <a:pPr algn="l" marL="1424946" indent="-474982" lvl="2">
              <a:lnSpc>
                <a:spcPts val="4257"/>
              </a:lnSpc>
              <a:buFont typeface="Arial"/>
              <a:buChar char="⚬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 혼잡도 상위 3개 강남구, 송파구, 서초구</a:t>
            </a:r>
          </a:p>
          <a:p>
            <a:pPr algn="l" marL="1424946" indent="-474982" lvl="2">
              <a:lnSpc>
                <a:spcPts val="4257"/>
              </a:lnSpc>
              <a:buFont typeface="Arial"/>
              <a:buChar char="⚬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 인구수 상위 3개 송파구, 강서구, 강남구</a:t>
            </a:r>
          </a:p>
          <a:p>
            <a:pPr algn="l">
              <a:lnSpc>
                <a:spcPts val="4257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1964683" y="2908961"/>
            <a:ext cx="8895487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가설에 따른 버스 노선 확충 필요한 자치구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71054" y="8732782"/>
            <a:ext cx="19664731" cy="10671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3가지 항목 모두 TOP3에 해당하는 자치구는 송파구.</a:t>
            </a:r>
          </a:p>
          <a:p>
            <a:pPr algn="l">
              <a:lnSpc>
                <a:spcPts val="4257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307" y="100132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361964" y="3142811"/>
            <a:ext cx="13741376" cy="1060095"/>
            <a:chOff x="0" y="0"/>
            <a:chExt cx="3221080" cy="24849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221080" cy="248494"/>
            </a:xfrm>
            <a:custGeom>
              <a:avLst/>
              <a:gdLst/>
              <a:ahLst/>
              <a:cxnLst/>
              <a:rect r="r" b="b" t="t" l="l"/>
              <a:pathLst>
                <a:path h="248494" w="3221080">
                  <a:moveTo>
                    <a:pt x="0" y="0"/>
                  </a:moveTo>
                  <a:lnTo>
                    <a:pt x="3221080" y="0"/>
                  </a:lnTo>
                  <a:lnTo>
                    <a:pt x="3221080" y="248494"/>
                  </a:lnTo>
                  <a:lnTo>
                    <a:pt x="0" y="248494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66675"/>
              <a:ext cx="3221080" cy="3151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가설 1 : 혼잡도에 대한 heatmap을 그렸을 당시에 업종과 크게 관련 있음을 확인해서 추후 분석으로 혼잡도와 업종을 분석을 해본다면 유의미한 관계를 보일 수 있을 것 같음  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14732" y="3211758"/>
            <a:ext cx="982966" cy="922201"/>
          </a:xfrm>
          <a:custGeom>
            <a:avLst/>
            <a:gdLst/>
            <a:ahLst/>
            <a:cxnLst/>
            <a:rect r="r" b="b" t="t" l="l"/>
            <a:pathLst>
              <a:path h="922201" w="982966">
                <a:moveTo>
                  <a:pt x="0" y="0"/>
                </a:moveTo>
                <a:lnTo>
                  <a:pt x="982967" y="0"/>
                </a:lnTo>
                <a:lnTo>
                  <a:pt x="982967" y="922201"/>
                </a:lnTo>
                <a:lnTo>
                  <a:pt x="0" y="9222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4614515" y="1753642"/>
            <a:ext cx="9058971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 프로젝트 발전 방향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2361964" y="4613453"/>
            <a:ext cx="13741376" cy="1060095"/>
            <a:chOff x="0" y="0"/>
            <a:chExt cx="3221080" cy="24849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221080" cy="248494"/>
            </a:xfrm>
            <a:custGeom>
              <a:avLst/>
              <a:gdLst/>
              <a:ahLst/>
              <a:cxnLst/>
              <a:rect r="r" b="b" t="t" l="l"/>
              <a:pathLst>
                <a:path h="248494" w="3221080">
                  <a:moveTo>
                    <a:pt x="0" y="0"/>
                  </a:moveTo>
                  <a:lnTo>
                    <a:pt x="3221080" y="0"/>
                  </a:lnTo>
                  <a:lnTo>
                    <a:pt x="3221080" y="248494"/>
                  </a:lnTo>
                  <a:lnTo>
                    <a:pt x="0" y="248494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66675"/>
              <a:ext cx="3221080" cy="3151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가설 2 : 해석하는 과정에서 평균을 기준으로 분석해서 정확한 결과를 얻지 못한 것 같음. 평균 및 여러 기준을 비교해봤으면 더 정확한 결과를 얻을  수 있을 것 같음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361964" y="6092647"/>
            <a:ext cx="13741376" cy="1143548"/>
            <a:chOff x="0" y="0"/>
            <a:chExt cx="3221080" cy="26805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221080" cy="268056"/>
            </a:xfrm>
            <a:custGeom>
              <a:avLst/>
              <a:gdLst/>
              <a:ahLst/>
              <a:cxnLst/>
              <a:rect r="r" b="b" t="t" l="l"/>
              <a:pathLst>
                <a:path h="268056" w="3221080">
                  <a:moveTo>
                    <a:pt x="0" y="0"/>
                  </a:moveTo>
                  <a:lnTo>
                    <a:pt x="3221080" y="0"/>
                  </a:lnTo>
                  <a:lnTo>
                    <a:pt x="3221080" y="268056"/>
                  </a:lnTo>
                  <a:lnTo>
                    <a:pt x="0" y="268056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6" id="16"/>
            <p:cNvSpPr txBox="true"/>
            <p:nvPr/>
          </p:nvSpPr>
          <p:spPr>
            <a:xfrm>
              <a:off x="0" y="-66675"/>
              <a:ext cx="3221080" cy="33473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가설 3 : 등수를 매겨 분석하였지만, 데이터 연계를 통해 분석을 했다면 더 정확한 결과를 출력할 수 있을 것 같음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2361964" y="7636245"/>
            <a:ext cx="13741376" cy="1060095"/>
            <a:chOff x="0" y="0"/>
            <a:chExt cx="3221080" cy="24849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3221080" cy="248494"/>
            </a:xfrm>
            <a:custGeom>
              <a:avLst/>
              <a:gdLst/>
              <a:ahLst/>
              <a:cxnLst/>
              <a:rect r="r" b="b" t="t" l="l"/>
              <a:pathLst>
                <a:path h="248494" w="3221080">
                  <a:moveTo>
                    <a:pt x="0" y="0"/>
                  </a:moveTo>
                  <a:lnTo>
                    <a:pt x="3221080" y="0"/>
                  </a:lnTo>
                  <a:lnTo>
                    <a:pt x="3221080" y="248494"/>
                  </a:lnTo>
                  <a:lnTo>
                    <a:pt x="0" y="248494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0" y="-66675"/>
              <a:ext cx="3221080" cy="3151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919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아쉬운 점 : 예측과 다르게 분석이 진행되지 않아서 아쉬웠음. 변수들 간의 추가적인 정보나 시간대와 같은 추가적인 변수들로 통해 분석을 진행해봐도 좋을 것 같음 </a:t>
              </a:r>
            </a:p>
          </p:txBody>
        </p:sp>
      </p:grpSp>
      <p:sp>
        <p:nvSpPr>
          <p:cNvPr name="Freeform 20" id="20"/>
          <p:cNvSpPr/>
          <p:nvPr/>
        </p:nvSpPr>
        <p:spPr>
          <a:xfrm flipH="false" flipV="false" rot="0">
            <a:off x="1114732" y="4682400"/>
            <a:ext cx="982966" cy="922201"/>
          </a:xfrm>
          <a:custGeom>
            <a:avLst/>
            <a:gdLst/>
            <a:ahLst/>
            <a:cxnLst/>
            <a:rect r="r" b="b" t="t" l="l"/>
            <a:pathLst>
              <a:path h="922201" w="982966">
                <a:moveTo>
                  <a:pt x="0" y="0"/>
                </a:moveTo>
                <a:lnTo>
                  <a:pt x="982967" y="0"/>
                </a:lnTo>
                <a:lnTo>
                  <a:pt x="982967" y="922200"/>
                </a:lnTo>
                <a:lnTo>
                  <a:pt x="0" y="9222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1" id="21"/>
          <p:cNvSpPr/>
          <p:nvPr/>
        </p:nvSpPr>
        <p:spPr>
          <a:xfrm flipH="false" flipV="false" rot="0">
            <a:off x="1114732" y="6203321"/>
            <a:ext cx="982966" cy="922201"/>
          </a:xfrm>
          <a:custGeom>
            <a:avLst/>
            <a:gdLst/>
            <a:ahLst/>
            <a:cxnLst/>
            <a:rect r="r" b="b" t="t" l="l"/>
            <a:pathLst>
              <a:path h="922201" w="982966">
                <a:moveTo>
                  <a:pt x="0" y="0"/>
                </a:moveTo>
                <a:lnTo>
                  <a:pt x="982967" y="0"/>
                </a:lnTo>
                <a:lnTo>
                  <a:pt x="982967" y="922201"/>
                </a:lnTo>
                <a:lnTo>
                  <a:pt x="0" y="9222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1114732" y="7725597"/>
            <a:ext cx="982966" cy="922201"/>
          </a:xfrm>
          <a:custGeom>
            <a:avLst/>
            <a:gdLst/>
            <a:ahLst/>
            <a:cxnLst/>
            <a:rect r="r" b="b" t="t" l="l"/>
            <a:pathLst>
              <a:path h="922201" w="982966">
                <a:moveTo>
                  <a:pt x="0" y="0"/>
                </a:moveTo>
                <a:lnTo>
                  <a:pt x="982967" y="0"/>
                </a:lnTo>
                <a:lnTo>
                  <a:pt x="982967" y="922201"/>
                </a:lnTo>
                <a:lnTo>
                  <a:pt x="0" y="9222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307" y="100132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660267" y="8195872"/>
            <a:ext cx="14967466" cy="0"/>
          </a:xfrm>
          <a:prstGeom prst="line">
            <a:avLst/>
          </a:prstGeom>
          <a:ln cap="flat" w="19050">
            <a:solidFill>
              <a:srgbClr val="34332C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4360313" y="4253482"/>
            <a:ext cx="9567375" cy="16562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028"/>
              </a:lnSpc>
            </a:pPr>
            <a:r>
              <a:rPr lang="en-US" sz="10099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감사합니다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307" y="100107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618588" y="6143517"/>
            <a:ext cx="5090436" cy="887178"/>
            <a:chOff x="0" y="0"/>
            <a:chExt cx="6787248" cy="1182904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6787248" cy="1182904"/>
              <a:chOff x="0" y="0"/>
              <a:chExt cx="1340691" cy="23366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340691" cy="233660"/>
              </a:xfrm>
              <a:custGeom>
                <a:avLst/>
                <a:gdLst/>
                <a:ahLst/>
                <a:cxnLst/>
                <a:rect r="r" b="b" t="t" l="l"/>
                <a:pathLst>
                  <a:path h="233660" w="1340691">
                    <a:moveTo>
                      <a:pt x="0" y="0"/>
                    </a:moveTo>
                    <a:lnTo>
                      <a:pt x="1340691" y="0"/>
                    </a:lnTo>
                    <a:lnTo>
                      <a:pt x="1340691" y="233660"/>
                    </a:lnTo>
                    <a:lnTo>
                      <a:pt x="0" y="233660"/>
                    </a:lnTo>
                    <a:close/>
                  </a:path>
                </a:pathLst>
              </a:custGeom>
              <a:solidFill>
                <a:srgbClr val="FFF8DE"/>
              </a:solidFill>
              <a:ln w="19050" cap="sq">
                <a:solidFill>
                  <a:srgbClr val="34332C"/>
                </a:solidFill>
                <a:prstDash val="solid"/>
                <a:miter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47625"/>
                <a:ext cx="1340691" cy="2812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1593312" y="212484"/>
              <a:ext cx="4664910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프로젝트 진행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424942" y="212484"/>
              <a:ext cx="712078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03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3618588" y="4200637"/>
            <a:ext cx="5090436" cy="887178"/>
            <a:chOff x="0" y="0"/>
            <a:chExt cx="6787248" cy="1182904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6787248" cy="1182904"/>
              <a:chOff x="0" y="0"/>
              <a:chExt cx="1340691" cy="233660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340691" cy="233660"/>
              </a:xfrm>
              <a:custGeom>
                <a:avLst/>
                <a:gdLst/>
                <a:ahLst/>
                <a:cxnLst/>
                <a:rect r="r" b="b" t="t" l="l"/>
                <a:pathLst>
                  <a:path h="233660" w="1340691">
                    <a:moveTo>
                      <a:pt x="0" y="0"/>
                    </a:moveTo>
                    <a:lnTo>
                      <a:pt x="1340691" y="0"/>
                    </a:lnTo>
                    <a:lnTo>
                      <a:pt x="1340691" y="233660"/>
                    </a:lnTo>
                    <a:lnTo>
                      <a:pt x="0" y="233660"/>
                    </a:lnTo>
                    <a:close/>
                  </a:path>
                </a:pathLst>
              </a:custGeom>
              <a:solidFill>
                <a:srgbClr val="FFF8DE"/>
              </a:solidFill>
              <a:ln w="19050" cap="sq">
                <a:solidFill>
                  <a:srgbClr val="34332C"/>
                </a:solidFill>
                <a:prstDash val="solid"/>
                <a:miter/>
              </a:ln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47625"/>
                <a:ext cx="1340691" cy="2812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1593312" y="212484"/>
              <a:ext cx="4327074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프로젝트 소개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424942" y="288406"/>
              <a:ext cx="712078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01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9144000" y="7200792"/>
            <a:ext cx="5090436" cy="887178"/>
            <a:chOff x="0" y="0"/>
            <a:chExt cx="6787248" cy="1182904"/>
          </a:xfrm>
        </p:grpSpPr>
        <p:grpSp>
          <p:nvGrpSpPr>
            <p:cNvPr name="Group 19" id="19"/>
            <p:cNvGrpSpPr/>
            <p:nvPr/>
          </p:nvGrpSpPr>
          <p:grpSpPr>
            <a:xfrm rot="0">
              <a:off x="0" y="0"/>
              <a:ext cx="6787248" cy="1182904"/>
              <a:chOff x="0" y="0"/>
              <a:chExt cx="1340691" cy="233660"/>
            </a:xfrm>
          </p:grpSpPr>
          <p:sp>
            <p:nvSpPr>
              <p:cNvPr name="Freeform 20" id="20"/>
              <p:cNvSpPr/>
              <p:nvPr/>
            </p:nvSpPr>
            <p:spPr>
              <a:xfrm flipH="false" flipV="false" rot="0">
                <a:off x="0" y="0"/>
                <a:ext cx="1340691" cy="233660"/>
              </a:xfrm>
              <a:custGeom>
                <a:avLst/>
                <a:gdLst/>
                <a:ahLst/>
                <a:cxnLst/>
                <a:rect r="r" b="b" t="t" l="l"/>
                <a:pathLst>
                  <a:path h="233660" w="1340691">
                    <a:moveTo>
                      <a:pt x="0" y="0"/>
                    </a:moveTo>
                    <a:lnTo>
                      <a:pt x="1340691" y="0"/>
                    </a:lnTo>
                    <a:lnTo>
                      <a:pt x="1340691" y="233660"/>
                    </a:lnTo>
                    <a:lnTo>
                      <a:pt x="0" y="233660"/>
                    </a:lnTo>
                    <a:close/>
                  </a:path>
                </a:pathLst>
              </a:custGeom>
              <a:solidFill>
                <a:srgbClr val="FFF8DE"/>
              </a:solidFill>
              <a:ln w="19050" cap="sq">
                <a:solidFill>
                  <a:srgbClr val="34332C"/>
                </a:solidFill>
                <a:prstDash val="solid"/>
                <a:miter/>
              </a:ln>
            </p:spPr>
          </p:sp>
          <p:sp>
            <p:nvSpPr>
              <p:cNvPr name="TextBox 21" id="21"/>
              <p:cNvSpPr txBox="true"/>
              <p:nvPr/>
            </p:nvSpPr>
            <p:spPr>
              <a:xfrm>
                <a:off x="0" y="-47625"/>
                <a:ext cx="1340691" cy="2812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2" id="22"/>
            <p:cNvSpPr txBox="true"/>
            <p:nvPr/>
          </p:nvSpPr>
          <p:spPr>
            <a:xfrm rot="0">
              <a:off x="1593312" y="212484"/>
              <a:ext cx="4664910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프로젝트 가설 결론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424942" y="212484"/>
              <a:ext cx="712078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04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9144000" y="5143500"/>
            <a:ext cx="5090436" cy="887178"/>
            <a:chOff x="0" y="0"/>
            <a:chExt cx="6787248" cy="1182904"/>
          </a:xfrm>
        </p:grpSpPr>
        <p:grpSp>
          <p:nvGrpSpPr>
            <p:cNvPr name="Group 25" id="25"/>
            <p:cNvGrpSpPr/>
            <p:nvPr/>
          </p:nvGrpSpPr>
          <p:grpSpPr>
            <a:xfrm rot="0">
              <a:off x="0" y="0"/>
              <a:ext cx="6787248" cy="1182904"/>
              <a:chOff x="0" y="0"/>
              <a:chExt cx="1340691" cy="233660"/>
            </a:xfrm>
          </p:grpSpPr>
          <p:sp>
            <p:nvSpPr>
              <p:cNvPr name="Freeform 26" id="26"/>
              <p:cNvSpPr/>
              <p:nvPr/>
            </p:nvSpPr>
            <p:spPr>
              <a:xfrm flipH="false" flipV="false" rot="0">
                <a:off x="0" y="0"/>
                <a:ext cx="1340691" cy="233660"/>
              </a:xfrm>
              <a:custGeom>
                <a:avLst/>
                <a:gdLst/>
                <a:ahLst/>
                <a:cxnLst/>
                <a:rect r="r" b="b" t="t" l="l"/>
                <a:pathLst>
                  <a:path h="233660" w="1340691">
                    <a:moveTo>
                      <a:pt x="0" y="0"/>
                    </a:moveTo>
                    <a:lnTo>
                      <a:pt x="1340691" y="0"/>
                    </a:lnTo>
                    <a:lnTo>
                      <a:pt x="1340691" y="233660"/>
                    </a:lnTo>
                    <a:lnTo>
                      <a:pt x="0" y="233660"/>
                    </a:lnTo>
                    <a:close/>
                  </a:path>
                </a:pathLst>
              </a:custGeom>
              <a:solidFill>
                <a:srgbClr val="FFF8DE"/>
              </a:solidFill>
              <a:ln w="19050" cap="sq">
                <a:solidFill>
                  <a:srgbClr val="34332C"/>
                </a:solidFill>
                <a:prstDash val="solid"/>
                <a:miter/>
              </a:ln>
            </p:spPr>
          </p:sp>
          <p:sp>
            <p:nvSpPr>
              <p:cNvPr name="TextBox 27" id="27"/>
              <p:cNvSpPr txBox="true"/>
              <p:nvPr/>
            </p:nvSpPr>
            <p:spPr>
              <a:xfrm>
                <a:off x="0" y="-47625"/>
                <a:ext cx="1340691" cy="2812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8" id="28"/>
            <p:cNvSpPr txBox="true"/>
            <p:nvPr/>
          </p:nvSpPr>
          <p:spPr>
            <a:xfrm rot="0">
              <a:off x="1593312" y="212484"/>
              <a:ext cx="4327074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프로젝트 목표</a:t>
              </a:r>
            </a:p>
          </p:txBody>
        </p:sp>
        <p:sp>
          <p:nvSpPr>
            <p:cNvPr name="TextBox 29" id="29"/>
            <p:cNvSpPr txBox="true"/>
            <p:nvPr/>
          </p:nvSpPr>
          <p:spPr>
            <a:xfrm rot="0">
              <a:off x="424942" y="212484"/>
              <a:ext cx="712078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02</a:t>
              </a:r>
            </a:p>
          </p:txBody>
        </p:sp>
      </p:grpSp>
      <p:grpSp>
        <p:nvGrpSpPr>
          <p:cNvPr name="Group 30" id="30"/>
          <p:cNvGrpSpPr/>
          <p:nvPr/>
        </p:nvGrpSpPr>
        <p:grpSpPr>
          <a:xfrm rot="0">
            <a:off x="3618588" y="8087970"/>
            <a:ext cx="5090436" cy="887178"/>
            <a:chOff x="0" y="0"/>
            <a:chExt cx="6787248" cy="1182904"/>
          </a:xfrm>
        </p:grpSpPr>
        <p:grpSp>
          <p:nvGrpSpPr>
            <p:cNvPr name="Group 31" id="31"/>
            <p:cNvGrpSpPr/>
            <p:nvPr/>
          </p:nvGrpSpPr>
          <p:grpSpPr>
            <a:xfrm rot="0">
              <a:off x="0" y="0"/>
              <a:ext cx="6787248" cy="1182904"/>
              <a:chOff x="0" y="0"/>
              <a:chExt cx="1340691" cy="233660"/>
            </a:xfrm>
          </p:grpSpPr>
          <p:sp>
            <p:nvSpPr>
              <p:cNvPr name="Freeform 32" id="32"/>
              <p:cNvSpPr/>
              <p:nvPr/>
            </p:nvSpPr>
            <p:spPr>
              <a:xfrm flipH="false" flipV="false" rot="0">
                <a:off x="0" y="0"/>
                <a:ext cx="1340691" cy="233660"/>
              </a:xfrm>
              <a:custGeom>
                <a:avLst/>
                <a:gdLst/>
                <a:ahLst/>
                <a:cxnLst/>
                <a:rect r="r" b="b" t="t" l="l"/>
                <a:pathLst>
                  <a:path h="233660" w="1340691">
                    <a:moveTo>
                      <a:pt x="0" y="0"/>
                    </a:moveTo>
                    <a:lnTo>
                      <a:pt x="1340691" y="0"/>
                    </a:lnTo>
                    <a:lnTo>
                      <a:pt x="1340691" y="233660"/>
                    </a:lnTo>
                    <a:lnTo>
                      <a:pt x="0" y="233660"/>
                    </a:lnTo>
                    <a:close/>
                  </a:path>
                </a:pathLst>
              </a:custGeom>
              <a:solidFill>
                <a:srgbClr val="FFF8DE"/>
              </a:solidFill>
              <a:ln w="19050" cap="sq">
                <a:solidFill>
                  <a:srgbClr val="34332C"/>
                </a:solidFill>
                <a:prstDash val="solid"/>
                <a:miter/>
              </a:ln>
            </p:spPr>
          </p:sp>
          <p:sp>
            <p:nvSpPr>
              <p:cNvPr name="TextBox 33" id="33"/>
              <p:cNvSpPr txBox="true"/>
              <p:nvPr/>
            </p:nvSpPr>
            <p:spPr>
              <a:xfrm>
                <a:off x="0" y="-47625"/>
                <a:ext cx="1340691" cy="2812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4" id="34"/>
            <p:cNvSpPr txBox="true"/>
            <p:nvPr/>
          </p:nvSpPr>
          <p:spPr>
            <a:xfrm rot="0">
              <a:off x="1593312" y="212484"/>
              <a:ext cx="4664910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프로젝트 발전 방향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424942" y="212484"/>
              <a:ext cx="712078" cy="66268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283"/>
                </a:lnSpc>
                <a:spcBef>
                  <a:spcPct val="0"/>
                </a:spcBef>
              </a:pPr>
              <a:r>
                <a:rPr lang="en-US" sz="27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05</a:t>
              </a:r>
            </a:p>
          </p:txBody>
        </p:sp>
      </p:grpSp>
      <p:sp>
        <p:nvSpPr>
          <p:cNvPr name="TextBox 36" id="36"/>
          <p:cNvSpPr txBox="true"/>
          <p:nvPr/>
        </p:nvSpPr>
        <p:spPr>
          <a:xfrm rot="0">
            <a:off x="5686082" y="2633687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CONTENTS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307" y="100132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7249442" y="3635342"/>
            <a:ext cx="8712529" cy="4962768"/>
            <a:chOff x="0" y="0"/>
            <a:chExt cx="2042281" cy="116331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042281" cy="1163310"/>
            </a:xfrm>
            <a:custGeom>
              <a:avLst/>
              <a:gdLst/>
              <a:ahLst/>
              <a:cxnLst/>
              <a:rect r="r" b="b" t="t" l="l"/>
              <a:pathLst>
                <a:path h="1163310" w="2042281">
                  <a:moveTo>
                    <a:pt x="0" y="0"/>
                  </a:moveTo>
                  <a:lnTo>
                    <a:pt x="2042281" y="0"/>
                  </a:lnTo>
                  <a:lnTo>
                    <a:pt x="2042281" y="1163310"/>
                  </a:lnTo>
                  <a:lnTo>
                    <a:pt x="0" y="1163310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2042281" cy="123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 marL="0" indent="0" lvl="0">
                <a:lnSpc>
                  <a:spcPts val="321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2247561" y="3635342"/>
            <a:ext cx="4744706" cy="4962768"/>
            <a:chOff x="0" y="0"/>
            <a:chExt cx="735079" cy="76886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35079" cy="768863"/>
            </a:xfrm>
            <a:custGeom>
              <a:avLst/>
              <a:gdLst/>
              <a:ahLst/>
              <a:cxnLst/>
              <a:rect r="r" b="b" t="t" l="l"/>
              <a:pathLst>
                <a:path h="768863" w="735079">
                  <a:moveTo>
                    <a:pt x="0" y="0"/>
                  </a:moveTo>
                  <a:lnTo>
                    <a:pt x="735079" y="0"/>
                  </a:lnTo>
                  <a:lnTo>
                    <a:pt x="735079" y="768863"/>
                  </a:lnTo>
                  <a:lnTo>
                    <a:pt x="0" y="768863"/>
                  </a:lnTo>
                  <a:close/>
                </a:path>
              </a:pathLst>
            </a:custGeom>
            <a:blipFill>
              <a:blip r:embed="rId4"/>
              <a:stretch>
                <a:fillRect l="-74518" t="0" r="-74518" b="0"/>
              </a:stretch>
            </a:blip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863156" y="4123090"/>
            <a:ext cx="7485100" cy="868643"/>
            <a:chOff x="0" y="0"/>
            <a:chExt cx="1754563" cy="203616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54563" cy="203616"/>
            </a:xfrm>
            <a:custGeom>
              <a:avLst/>
              <a:gdLst/>
              <a:ahLst/>
              <a:cxnLst/>
              <a:rect r="r" b="b" t="t" l="l"/>
              <a:pathLst>
                <a:path h="203616" w="1754563">
                  <a:moveTo>
                    <a:pt x="0" y="0"/>
                  </a:moveTo>
                  <a:lnTo>
                    <a:pt x="1754563" y="0"/>
                  </a:lnTo>
                  <a:lnTo>
                    <a:pt x="1754563" y="203616"/>
                  </a:lnTo>
                  <a:lnTo>
                    <a:pt x="0" y="203616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47625"/>
              <a:ext cx="1754563" cy="25124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14" id="14"/>
          <p:cNvSpPr/>
          <p:nvPr/>
        </p:nvSpPr>
        <p:spPr>
          <a:xfrm>
            <a:off x="8164880" y="4365578"/>
            <a:ext cx="0" cy="383667"/>
          </a:xfrm>
          <a:prstGeom prst="line">
            <a:avLst/>
          </a:prstGeom>
          <a:ln cap="flat" w="47625">
            <a:solidFill>
              <a:srgbClr val="FFDF6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5686082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소개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436468" y="4249373"/>
            <a:ext cx="6911789" cy="1063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83"/>
              </a:lnSpc>
            </a:pPr>
            <a:r>
              <a:rPr lang="en-US" sz="2799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서울시 생활정보 기반 대중교통 수요 분석</a:t>
            </a:r>
          </a:p>
          <a:p>
            <a:pPr algn="l" marL="0" indent="0" lvl="0">
              <a:lnSpc>
                <a:spcPts val="4283"/>
              </a:lnSpc>
              <a:spcBef>
                <a:spcPct val="0"/>
              </a:spcBef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8014018" y="5217875"/>
            <a:ext cx="7183376" cy="30703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051"/>
              </a:lnSpc>
              <a:spcBef>
                <a:spcPct val="0"/>
              </a:spcBef>
            </a:pPr>
            <a:r>
              <a:rPr lang="en-US" sz="2648">
                <a:solidFill>
                  <a:srgbClr val="34332C"/>
                </a:solidFill>
                <a:latin typeface="210 디딤고딕 Light"/>
                <a:ea typeface="210 디딤고딕 Light"/>
                <a:cs typeface="210 디딤고딕 Light"/>
                <a:sym typeface="210 디딤고딕 Light"/>
              </a:rPr>
              <a:t>서울시의 지역별로 다양한 생활정보(인구 분포, 상권, 교통편 등)를 활용해 대중교통 수요를 알아보고자 분석을 진행하였습니다. 주요 변수로 서울시 자치구별 승하차 승객수, 상업시설 분포, 정류장 수 및 노선수 등을 설정하였고, 이를 통해 지역별 대중교통 수요 패턴을 파악하였습니다. 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307" y="100132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2018815" y="4736334"/>
            <a:ext cx="4585023" cy="3322162"/>
            <a:chOff x="0" y="0"/>
            <a:chExt cx="1074763" cy="77873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74763" cy="778739"/>
            </a:xfrm>
            <a:custGeom>
              <a:avLst/>
              <a:gdLst/>
              <a:ahLst/>
              <a:cxnLst/>
              <a:rect r="r" b="b" t="t" l="l"/>
              <a:pathLst>
                <a:path h="778739" w="1074763">
                  <a:moveTo>
                    <a:pt x="0" y="0"/>
                  </a:moveTo>
                  <a:lnTo>
                    <a:pt x="1074763" y="0"/>
                  </a:lnTo>
                  <a:lnTo>
                    <a:pt x="1074763" y="778739"/>
                  </a:lnTo>
                  <a:lnTo>
                    <a:pt x="0" y="778739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76200"/>
              <a:ext cx="1074763" cy="85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 marL="0" indent="0" lvl="0">
                <a:lnSpc>
                  <a:spcPts val="321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6851488" y="4736334"/>
            <a:ext cx="4585023" cy="3322162"/>
            <a:chOff x="0" y="0"/>
            <a:chExt cx="1074763" cy="778739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074763" cy="778739"/>
            </a:xfrm>
            <a:custGeom>
              <a:avLst/>
              <a:gdLst/>
              <a:ahLst/>
              <a:cxnLst/>
              <a:rect r="r" b="b" t="t" l="l"/>
              <a:pathLst>
                <a:path h="778739" w="1074763">
                  <a:moveTo>
                    <a:pt x="0" y="0"/>
                  </a:moveTo>
                  <a:lnTo>
                    <a:pt x="1074763" y="0"/>
                  </a:lnTo>
                  <a:lnTo>
                    <a:pt x="1074763" y="778739"/>
                  </a:lnTo>
                  <a:lnTo>
                    <a:pt x="0" y="778739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76200"/>
              <a:ext cx="1074763" cy="85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 marL="0" indent="0" lvl="0">
                <a:lnSpc>
                  <a:spcPts val="3213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1684162" y="4736334"/>
            <a:ext cx="4585023" cy="3322162"/>
            <a:chOff x="0" y="0"/>
            <a:chExt cx="1074763" cy="77873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74763" cy="778739"/>
            </a:xfrm>
            <a:custGeom>
              <a:avLst/>
              <a:gdLst/>
              <a:ahLst/>
              <a:cxnLst/>
              <a:rect r="r" b="b" t="t" l="l"/>
              <a:pathLst>
                <a:path h="778739" w="1074763">
                  <a:moveTo>
                    <a:pt x="0" y="0"/>
                  </a:moveTo>
                  <a:lnTo>
                    <a:pt x="1074763" y="0"/>
                  </a:lnTo>
                  <a:lnTo>
                    <a:pt x="1074763" y="778739"/>
                  </a:lnTo>
                  <a:lnTo>
                    <a:pt x="0" y="778739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76200"/>
              <a:ext cx="1074763" cy="8549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just" marL="0" indent="0" lvl="0">
                <a:lnSpc>
                  <a:spcPts val="3213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686082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목표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341025" y="6321215"/>
            <a:ext cx="3919913" cy="1188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3"/>
              </a:lnSpc>
              <a:spcBef>
                <a:spcPct val="0"/>
              </a:spcBef>
            </a:pPr>
            <a:r>
              <a:rPr lang="en-US" sz="2100">
                <a:solidFill>
                  <a:srgbClr val="34332C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혼잡도 (총 이동인구/총 이동시간)가 크면 클수록 정노비율(정류장수/노선수)이 작을 것이다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17537" y="6321215"/>
            <a:ext cx="3919913" cy="11883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3"/>
              </a:lnSpc>
              <a:spcBef>
                <a:spcPct val="0"/>
              </a:spcBef>
            </a:pPr>
            <a:r>
              <a:rPr lang="en-US" sz="2100">
                <a:solidFill>
                  <a:srgbClr val="34332C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노선당 승차 및 하차 승객 수 계산하여 총 승객수가 가장 높은 자치구의 노선을 설치해야한다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2351370" y="5167366"/>
            <a:ext cx="3919913" cy="868643"/>
            <a:chOff x="0" y="0"/>
            <a:chExt cx="918857" cy="20361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918857" cy="203616"/>
            </a:xfrm>
            <a:custGeom>
              <a:avLst/>
              <a:gdLst/>
              <a:ahLst/>
              <a:cxnLst/>
              <a:rect r="r" b="b" t="t" l="l"/>
              <a:pathLst>
                <a:path h="203616" w="918857">
                  <a:moveTo>
                    <a:pt x="0" y="0"/>
                  </a:moveTo>
                  <a:lnTo>
                    <a:pt x="918857" y="0"/>
                  </a:lnTo>
                  <a:lnTo>
                    <a:pt x="918857" y="203616"/>
                  </a:lnTo>
                  <a:lnTo>
                    <a:pt x="0" y="203616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918857" cy="270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가설1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184044" y="5167366"/>
            <a:ext cx="3919913" cy="868643"/>
            <a:chOff x="0" y="0"/>
            <a:chExt cx="918857" cy="203616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918857" cy="203616"/>
            </a:xfrm>
            <a:custGeom>
              <a:avLst/>
              <a:gdLst/>
              <a:ahLst/>
              <a:cxnLst/>
              <a:rect r="r" b="b" t="t" l="l"/>
              <a:pathLst>
                <a:path h="203616" w="918857">
                  <a:moveTo>
                    <a:pt x="0" y="0"/>
                  </a:moveTo>
                  <a:lnTo>
                    <a:pt x="918857" y="0"/>
                  </a:lnTo>
                  <a:lnTo>
                    <a:pt x="918857" y="203616"/>
                  </a:lnTo>
                  <a:lnTo>
                    <a:pt x="0" y="203616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0" y="-66675"/>
              <a:ext cx="918857" cy="2702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가설2</a:t>
              </a: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2016717" y="5167366"/>
            <a:ext cx="3919913" cy="868643"/>
            <a:chOff x="0" y="0"/>
            <a:chExt cx="918857" cy="203616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918857" cy="203616"/>
            </a:xfrm>
            <a:custGeom>
              <a:avLst/>
              <a:gdLst/>
              <a:ahLst/>
              <a:cxnLst/>
              <a:rect r="r" b="b" t="t" l="l"/>
              <a:pathLst>
                <a:path h="203616" w="918857">
                  <a:moveTo>
                    <a:pt x="0" y="0"/>
                  </a:moveTo>
                  <a:lnTo>
                    <a:pt x="918857" y="0"/>
                  </a:lnTo>
                  <a:lnTo>
                    <a:pt x="918857" y="203616"/>
                  </a:lnTo>
                  <a:lnTo>
                    <a:pt x="0" y="203616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76200"/>
              <a:ext cx="918857" cy="27981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339"/>
                </a:lnSpc>
                <a:spcBef>
                  <a:spcPct val="0"/>
                </a:spcBef>
              </a:pPr>
              <a:r>
                <a:rPr lang="en-US" sz="30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가설3</a:t>
              </a:r>
            </a:p>
          </p:txBody>
        </p:sp>
      </p:grpSp>
      <p:sp>
        <p:nvSpPr>
          <p:cNvPr name="AutoShape 27" id="27"/>
          <p:cNvSpPr/>
          <p:nvPr/>
        </p:nvSpPr>
        <p:spPr>
          <a:xfrm>
            <a:off x="2653094" y="5409854"/>
            <a:ext cx="0" cy="383667"/>
          </a:xfrm>
          <a:prstGeom prst="line">
            <a:avLst/>
          </a:prstGeom>
          <a:ln cap="flat" w="47625">
            <a:solidFill>
              <a:srgbClr val="FFDF6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8" id="28"/>
          <p:cNvSpPr/>
          <p:nvPr/>
        </p:nvSpPr>
        <p:spPr>
          <a:xfrm>
            <a:off x="7485767" y="5409854"/>
            <a:ext cx="0" cy="383667"/>
          </a:xfrm>
          <a:prstGeom prst="line">
            <a:avLst/>
          </a:prstGeom>
          <a:ln cap="flat" w="47625">
            <a:solidFill>
              <a:srgbClr val="FFDF6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29" id="29"/>
          <p:cNvSpPr/>
          <p:nvPr/>
        </p:nvSpPr>
        <p:spPr>
          <a:xfrm>
            <a:off x="12318441" y="5409854"/>
            <a:ext cx="0" cy="383667"/>
          </a:xfrm>
          <a:prstGeom prst="line">
            <a:avLst/>
          </a:prstGeom>
          <a:ln cap="flat" w="47625">
            <a:solidFill>
              <a:srgbClr val="FFDF6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0" id="30"/>
          <p:cNvSpPr txBox="true"/>
          <p:nvPr/>
        </p:nvSpPr>
        <p:spPr>
          <a:xfrm rot="0">
            <a:off x="2018815" y="3262196"/>
            <a:ext cx="14250370" cy="1063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83"/>
              </a:lnSpc>
            </a:pPr>
            <a:r>
              <a:rPr lang="en-US" sz="2799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대중교통 수요가 서울시 생활정보와 어떤 상관관계가 있는지 분석하고</a:t>
            </a:r>
          </a:p>
          <a:p>
            <a:pPr algn="ctr" marL="0" indent="0" lvl="0">
              <a:lnSpc>
                <a:spcPts val="4283"/>
              </a:lnSpc>
              <a:spcBef>
                <a:spcPct val="0"/>
              </a:spcBef>
            </a:pPr>
            <a:r>
              <a:rPr lang="en-US" sz="2799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이를 바탕으로 대중교통 정책 방향을 제안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7184044" y="6321215"/>
            <a:ext cx="3919913" cy="15883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13"/>
              </a:lnSpc>
            </a:pPr>
            <a:r>
              <a:rPr lang="en-US" sz="2100">
                <a:solidFill>
                  <a:srgbClr val="34332C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정류장 수가 많을수록 총 이동시간이 오래 걸릴 것이다.</a:t>
            </a:r>
          </a:p>
          <a:p>
            <a:pPr algn="just">
              <a:lnSpc>
                <a:spcPts val="3213"/>
              </a:lnSpc>
              <a:spcBef>
                <a:spcPct val="0"/>
              </a:spcBef>
            </a:pPr>
            <a:r>
              <a:rPr lang="en-US" sz="2100">
                <a:solidFill>
                  <a:srgbClr val="34332C"/>
                </a:solidFill>
                <a:latin typeface="210 디딤고딕 Bold"/>
                <a:ea typeface="210 디딤고딕 Bold"/>
                <a:cs typeface="210 디딤고딕 Bold"/>
                <a:sym typeface="210 디딤고딕 Bold"/>
              </a:rPr>
              <a:t> 업종합계가 클 수록 총 이동인구는 많을 것이다.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88" y="100107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2746801"/>
            <a:ext cx="8895487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1 검증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606354" y="3299631"/>
            <a:ext cx="26124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2656813" y="4598903"/>
            <a:ext cx="5639260" cy="3545685"/>
          </a:xfrm>
          <a:custGeom>
            <a:avLst/>
            <a:gdLst/>
            <a:ahLst/>
            <a:cxnLst/>
            <a:rect r="r" b="b" t="t" l="l"/>
            <a:pathLst>
              <a:path h="3545685" w="5639260">
                <a:moveTo>
                  <a:pt x="0" y="0"/>
                </a:moveTo>
                <a:lnTo>
                  <a:pt x="5639261" y="0"/>
                </a:lnTo>
                <a:lnTo>
                  <a:pt x="5639261" y="3545685"/>
                </a:lnTo>
                <a:lnTo>
                  <a:pt x="0" y="35456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9801682" y="4495800"/>
            <a:ext cx="5639260" cy="3545685"/>
          </a:xfrm>
          <a:custGeom>
            <a:avLst/>
            <a:gdLst/>
            <a:ahLst/>
            <a:cxnLst/>
            <a:rect r="r" b="b" t="t" l="l"/>
            <a:pathLst>
              <a:path h="3545685" w="5639260">
                <a:moveTo>
                  <a:pt x="0" y="0"/>
                </a:moveTo>
                <a:lnTo>
                  <a:pt x="5639260" y="0"/>
                </a:lnTo>
                <a:lnTo>
                  <a:pt x="5639260" y="3545684"/>
                </a:lnTo>
                <a:lnTo>
                  <a:pt x="0" y="354568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3033945" y="9533073"/>
            <a:ext cx="12387947" cy="590169"/>
            <a:chOff x="0" y="0"/>
            <a:chExt cx="2903826" cy="1383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903826" cy="138340"/>
            </a:xfrm>
            <a:custGeom>
              <a:avLst/>
              <a:gdLst/>
              <a:ahLst/>
              <a:cxnLst/>
              <a:rect r="r" b="b" t="t" l="l"/>
              <a:pathLst>
                <a:path h="138340" w="2903826">
                  <a:moveTo>
                    <a:pt x="0" y="0"/>
                  </a:moveTo>
                  <a:lnTo>
                    <a:pt x="2903826" y="0"/>
                  </a:lnTo>
                  <a:lnTo>
                    <a:pt x="2903826" y="138340"/>
                  </a:lnTo>
                  <a:lnTo>
                    <a:pt x="0" y="138340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66675"/>
              <a:ext cx="2903826" cy="2050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대체적으로 정노비율과, 혼잡도가 정규분포를 따르고 있음을 확인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3117712" y="9571173"/>
            <a:ext cx="517652" cy="485652"/>
          </a:xfrm>
          <a:custGeom>
            <a:avLst/>
            <a:gdLst/>
            <a:ahLst/>
            <a:cxnLst/>
            <a:rect r="r" b="b" t="t" l="l"/>
            <a:pathLst>
              <a:path h="485652" w="517652">
                <a:moveTo>
                  <a:pt x="0" y="0"/>
                </a:moveTo>
                <a:lnTo>
                  <a:pt x="517652" y="0"/>
                </a:lnTo>
                <a:lnTo>
                  <a:pt x="517652" y="485652"/>
                </a:lnTo>
                <a:lnTo>
                  <a:pt x="0" y="48565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5686425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진행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01003" y="3543502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단변량 분석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967405" y="8242093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7"/>
              </a:lnSpc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정노비율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093223" y="8242093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7"/>
              </a:lnSpc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혼잡도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88" y="100107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157538"/>
            <a:ext cx="8895487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1 검증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644316" y="3691318"/>
            <a:ext cx="26124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028700" y="4453318"/>
            <a:ext cx="11160604" cy="3857295"/>
          </a:xfrm>
          <a:custGeom>
            <a:avLst/>
            <a:gdLst/>
            <a:ahLst/>
            <a:cxnLst/>
            <a:rect r="r" b="b" t="t" l="l"/>
            <a:pathLst>
              <a:path h="3857295" w="11160604">
                <a:moveTo>
                  <a:pt x="0" y="0"/>
                </a:moveTo>
                <a:lnTo>
                  <a:pt x="11160604" y="0"/>
                </a:lnTo>
                <a:lnTo>
                  <a:pt x="11160604" y="3857295"/>
                </a:lnTo>
                <a:lnTo>
                  <a:pt x="0" y="385729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543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8155476" y="2947061"/>
            <a:ext cx="7696317" cy="2244906"/>
            <a:chOff x="0" y="0"/>
            <a:chExt cx="2438240" cy="7112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438252" cy="711200"/>
            </a:xfrm>
            <a:custGeom>
              <a:avLst/>
              <a:gdLst/>
              <a:ahLst/>
              <a:cxnLst/>
              <a:rect r="r" b="b" t="t" l="l"/>
              <a:pathLst>
                <a:path h="711200" w="2438252">
                  <a:moveTo>
                    <a:pt x="2128121" y="0"/>
                  </a:moveTo>
                  <a:lnTo>
                    <a:pt x="282407" y="0"/>
                  </a:lnTo>
                  <a:cubicBezTo>
                    <a:pt x="126426" y="0"/>
                    <a:pt x="0" y="123512"/>
                    <a:pt x="0" y="275871"/>
                  </a:cubicBezTo>
                  <a:cubicBezTo>
                    <a:pt x="0" y="386169"/>
                    <a:pt x="66279" y="481310"/>
                    <a:pt x="162037" y="525451"/>
                  </a:cubicBezTo>
                  <a:lnTo>
                    <a:pt x="162037" y="711200"/>
                  </a:lnTo>
                  <a:lnTo>
                    <a:pt x="353844" y="551732"/>
                  </a:lnTo>
                  <a:lnTo>
                    <a:pt x="2128121" y="551732"/>
                  </a:lnTo>
                  <a:cubicBezTo>
                    <a:pt x="2311803" y="551732"/>
                    <a:pt x="2438240" y="428220"/>
                    <a:pt x="2438240" y="275861"/>
                  </a:cubicBezTo>
                  <a:cubicBezTo>
                    <a:pt x="2438252" y="123512"/>
                    <a:pt x="2311803" y="0"/>
                    <a:pt x="2128121" y="0"/>
                  </a:cubicBezTo>
                  <a:close/>
                </a:path>
              </a:pathLst>
            </a:custGeom>
            <a:solidFill>
              <a:srgbClr val="FFF8DE"/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9525"/>
              <a:ext cx="2438240" cy="5302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정노비율 평균과 혼잡도 평균 보다 위에 있는 구들은 혼잡도에 비해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정류장 대비 노선수가 부족한 것으로 보임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8860430" y="5439617"/>
            <a:ext cx="1293120" cy="129312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5526479" y="4239576"/>
            <a:ext cx="2165047" cy="2165047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2602262" y="6381965"/>
            <a:ext cx="4458946" cy="1853001"/>
            <a:chOff x="0" y="0"/>
            <a:chExt cx="1045210" cy="43435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045210" cy="434357"/>
            </a:xfrm>
            <a:custGeom>
              <a:avLst/>
              <a:gdLst/>
              <a:ahLst/>
              <a:cxnLst/>
              <a:rect r="r" b="b" t="t" l="l"/>
              <a:pathLst>
                <a:path h="434357" w="1045210">
                  <a:moveTo>
                    <a:pt x="0" y="0"/>
                  </a:moveTo>
                  <a:lnTo>
                    <a:pt x="1045210" y="0"/>
                  </a:lnTo>
                  <a:lnTo>
                    <a:pt x="1045210" y="434357"/>
                  </a:lnTo>
                  <a:lnTo>
                    <a:pt x="0" y="434357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66675"/>
              <a:ext cx="1045210" cy="5010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4199"/>
                </a:lnSpc>
                <a:spcBef>
                  <a:spcPct val="0"/>
                </a:spcBef>
              </a:pPr>
              <a:r>
                <a:rPr lang="en-US" sz="2999">
                  <a:solidFill>
                    <a:srgbClr val="34332C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상관분석 결과, 정노비율과 혼잡도 간의 관계는 무의미한 것으로 판단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606216" y="8558263"/>
            <a:ext cx="9888380" cy="493245"/>
          </a:xfrm>
          <a:custGeom>
            <a:avLst/>
            <a:gdLst/>
            <a:ahLst/>
            <a:cxnLst/>
            <a:rect r="r" b="b" t="t" l="l"/>
            <a:pathLst>
              <a:path h="493245" w="9888380">
                <a:moveTo>
                  <a:pt x="0" y="0"/>
                </a:moveTo>
                <a:lnTo>
                  <a:pt x="9888379" y="0"/>
                </a:lnTo>
                <a:lnTo>
                  <a:pt x="9888379" y="493244"/>
                </a:lnTo>
                <a:lnTo>
                  <a:pt x="0" y="49324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-2018165">
            <a:off x="12077773" y="8009346"/>
            <a:ext cx="756106" cy="534490"/>
            <a:chOff x="0" y="0"/>
            <a:chExt cx="812800" cy="574567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12800" cy="574567"/>
            </a:xfrm>
            <a:custGeom>
              <a:avLst/>
              <a:gdLst/>
              <a:ahLst/>
              <a:cxnLst/>
              <a:rect r="r" b="b" t="t" l="l"/>
              <a:pathLst>
                <a:path h="574567" w="812800">
                  <a:moveTo>
                    <a:pt x="812800" y="287283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71367"/>
                  </a:lnTo>
                  <a:lnTo>
                    <a:pt x="406400" y="371367"/>
                  </a:lnTo>
                  <a:lnTo>
                    <a:pt x="406400" y="574567"/>
                  </a:lnTo>
                  <a:lnTo>
                    <a:pt x="812800" y="287283"/>
                  </a:lnTo>
                  <a:close/>
                </a:path>
              </a:pathLst>
            </a:custGeom>
            <a:solidFill>
              <a:srgbClr val="FFDF60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155575"/>
              <a:ext cx="711200" cy="2157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5686425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진행 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301003" y="3953635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이변량 분석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88" y="100107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157538"/>
            <a:ext cx="14088683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2 검증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644316" y="3691318"/>
            <a:ext cx="26124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9649750" y="4586434"/>
            <a:ext cx="5519336" cy="3104626"/>
          </a:xfrm>
          <a:custGeom>
            <a:avLst/>
            <a:gdLst/>
            <a:ahLst/>
            <a:cxnLst/>
            <a:rect r="r" b="b" t="t" l="l"/>
            <a:pathLst>
              <a:path h="3104626" w="5519336">
                <a:moveTo>
                  <a:pt x="0" y="0"/>
                </a:moveTo>
                <a:lnTo>
                  <a:pt x="5519336" y="0"/>
                </a:lnTo>
                <a:lnTo>
                  <a:pt x="5519336" y="3104627"/>
                </a:lnTo>
                <a:lnTo>
                  <a:pt x="0" y="310462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8366" r="-4432" b="-8366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3117712" y="4586434"/>
            <a:ext cx="5007462" cy="3104626"/>
          </a:xfrm>
          <a:custGeom>
            <a:avLst/>
            <a:gdLst/>
            <a:ahLst/>
            <a:cxnLst/>
            <a:rect r="r" b="b" t="t" l="l"/>
            <a:pathLst>
              <a:path h="3104626" w="5007462">
                <a:moveTo>
                  <a:pt x="0" y="0"/>
                </a:moveTo>
                <a:lnTo>
                  <a:pt x="5007462" y="0"/>
                </a:lnTo>
                <a:lnTo>
                  <a:pt x="5007462" y="3104627"/>
                </a:lnTo>
                <a:lnTo>
                  <a:pt x="0" y="310462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5188019" y="4416562"/>
            <a:ext cx="1826085" cy="1826085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5686425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진행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38681" y="3969681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단변량 분석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912439" y="7881512"/>
            <a:ext cx="2785324" cy="49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8"/>
              </a:lnSpc>
            </a:pPr>
            <a:r>
              <a:rPr lang="en-US" sz="3045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총 이동 시간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228781" y="7884366"/>
            <a:ext cx="2785324" cy="49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8"/>
              </a:lnSpc>
            </a:pPr>
            <a:r>
              <a:rPr lang="en-US" sz="3045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정류장수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1392058" y="4416562"/>
            <a:ext cx="1826085" cy="1826085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19" id="19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6695774" y="3262394"/>
            <a:ext cx="4539268" cy="1324040"/>
            <a:chOff x="0" y="0"/>
            <a:chExt cx="2438240" cy="7112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438252" cy="711200"/>
            </a:xfrm>
            <a:custGeom>
              <a:avLst/>
              <a:gdLst/>
              <a:ahLst/>
              <a:cxnLst/>
              <a:rect r="r" b="b" t="t" l="l"/>
              <a:pathLst>
                <a:path h="711200" w="2438252">
                  <a:moveTo>
                    <a:pt x="2128121" y="0"/>
                  </a:moveTo>
                  <a:lnTo>
                    <a:pt x="282407" y="0"/>
                  </a:lnTo>
                  <a:cubicBezTo>
                    <a:pt x="126426" y="0"/>
                    <a:pt x="0" y="123512"/>
                    <a:pt x="0" y="275871"/>
                  </a:cubicBezTo>
                  <a:cubicBezTo>
                    <a:pt x="0" y="386169"/>
                    <a:pt x="66279" y="481310"/>
                    <a:pt x="162037" y="525451"/>
                  </a:cubicBezTo>
                  <a:lnTo>
                    <a:pt x="162037" y="711200"/>
                  </a:lnTo>
                  <a:lnTo>
                    <a:pt x="353844" y="551732"/>
                  </a:lnTo>
                  <a:lnTo>
                    <a:pt x="2128121" y="551732"/>
                  </a:lnTo>
                  <a:cubicBezTo>
                    <a:pt x="2311803" y="551732"/>
                    <a:pt x="2438240" y="428220"/>
                    <a:pt x="2438240" y="275861"/>
                  </a:cubicBezTo>
                  <a:cubicBezTo>
                    <a:pt x="2438252" y="123512"/>
                    <a:pt x="2311803" y="0"/>
                    <a:pt x="2128121" y="0"/>
                  </a:cubicBezTo>
                  <a:close/>
                </a:path>
              </a:pathLst>
            </a:custGeom>
            <a:solidFill>
              <a:srgbClr val="FFF8DE"/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22" id="22"/>
            <p:cNvSpPr txBox="true"/>
            <p:nvPr/>
          </p:nvSpPr>
          <p:spPr>
            <a:xfrm>
              <a:off x="0" y="-9525"/>
              <a:ext cx="2438240" cy="530225"/>
            </a:xfrm>
            <a:prstGeom prst="rect">
              <a:avLst/>
            </a:prstGeom>
          </p:spPr>
          <p:txBody>
            <a:bodyPr anchor="ctr" rtlCol="false" tIns="49970" lIns="49970" bIns="49970" rIns="4997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주로 350 ~ 500 정도의 정류장이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자치구에 존재함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413580" y="8627570"/>
            <a:ext cx="13461601" cy="590169"/>
            <a:chOff x="0" y="0"/>
            <a:chExt cx="17948801" cy="786893"/>
          </a:xfrm>
        </p:grpSpPr>
        <p:grpSp>
          <p:nvGrpSpPr>
            <p:cNvPr name="Group 24" id="24"/>
            <p:cNvGrpSpPr/>
            <p:nvPr/>
          </p:nvGrpSpPr>
          <p:grpSpPr>
            <a:xfrm rot="0">
              <a:off x="0" y="0"/>
              <a:ext cx="17948801" cy="786893"/>
              <a:chOff x="0" y="0"/>
              <a:chExt cx="3155499" cy="138340"/>
            </a:xfrm>
          </p:grpSpPr>
          <p:sp>
            <p:nvSpPr>
              <p:cNvPr name="Freeform 25" id="25"/>
              <p:cNvSpPr/>
              <p:nvPr/>
            </p:nvSpPr>
            <p:spPr>
              <a:xfrm flipH="false" flipV="false" rot="0">
                <a:off x="0" y="0"/>
                <a:ext cx="3155499" cy="138340"/>
              </a:xfrm>
              <a:custGeom>
                <a:avLst/>
                <a:gdLst/>
                <a:ahLst/>
                <a:cxnLst/>
                <a:rect r="r" b="b" t="t" l="l"/>
                <a:pathLst>
                  <a:path h="138340" w="3155499">
                    <a:moveTo>
                      <a:pt x="0" y="0"/>
                    </a:moveTo>
                    <a:lnTo>
                      <a:pt x="3155499" y="0"/>
                    </a:lnTo>
                    <a:lnTo>
                      <a:pt x="3155499" y="138340"/>
                    </a:lnTo>
                    <a:lnTo>
                      <a:pt x="0" y="138340"/>
                    </a:lnTo>
                    <a:close/>
                  </a:path>
                </a:pathLst>
              </a:custGeom>
              <a:solidFill>
                <a:srgbClr val="FFFDF8"/>
              </a:solidFill>
              <a:ln w="19050" cap="sq">
                <a:solidFill>
                  <a:srgbClr val="34332C"/>
                </a:solidFill>
                <a:prstDash val="solid"/>
                <a:miter/>
              </a:ln>
            </p:spPr>
          </p:sp>
          <p:sp>
            <p:nvSpPr>
              <p:cNvPr name="TextBox 26" id="26"/>
              <p:cNvSpPr txBox="true"/>
              <p:nvPr/>
            </p:nvSpPr>
            <p:spPr>
              <a:xfrm>
                <a:off x="0" y="-66675"/>
                <a:ext cx="3155499" cy="20501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199"/>
                  </a:lnSpc>
                  <a:spcBef>
                    <a:spcPct val="0"/>
                  </a:spcBef>
                </a:pPr>
                <a:r>
                  <a:rPr lang="en-US" sz="2999">
                    <a:solidFill>
                      <a:srgbClr val="34332C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정류장 수는 골고루 분포해 보이고 총 이동 시간은 특정 시간대에 있음.</a:t>
                </a:r>
              </a:p>
            </p:txBody>
          </p:sp>
        </p:grpSp>
        <p:sp>
          <p:nvSpPr>
            <p:cNvPr name="Freeform 27" id="27"/>
            <p:cNvSpPr/>
            <p:nvPr/>
          </p:nvSpPr>
          <p:spPr>
            <a:xfrm flipH="false" flipV="false" rot="0">
              <a:off x="223581" y="69678"/>
              <a:ext cx="690203" cy="647536"/>
            </a:xfrm>
            <a:custGeom>
              <a:avLst/>
              <a:gdLst/>
              <a:ahLst/>
              <a:cxnLst/>
              <a:rect r="r" b="b" t="t" l="l"/>
              <a:pathLst>
                <a:path h="647536" w="690203">
                  <a:moveTo>
                    <a:pt x="0" y="0"/>
                  </a:moveTo>
                  <a:lnTo>
                    <a:pt x="690202" y="0"/>
                  </a:lnTo>
                  <a:lnTo>
                    <a:pt x="690202" y="647536"/>
                  </a:lnTo>
                  <a:lnTo>
                    <a:pt x="0" y="6475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27914" y="1028700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157538"/>
            <a:ext cx="8895487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2 검증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644316" y="3691318"/>
            <a:ext cx="26124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1301003" y="4792216"/>
            <a:ext cx="11301259" cy="3800048"/>
          </a:xfrm>
          <a:custGeom>
            <a:avLst/>
            <a:gdLst/>
            <a:ahLst/>
            <a:cxnLst/>
            <a:rect r="r" b="b" t="t" l="l"/>
            <a:pathLst>
              <a:path h="3800048" w="11301259">
                <a:moveTo>
                  <a:pt x="0" y="0"/>
                </a:moveTo>
                <a:lnTo>
                  <a:pt x="11301259" y="0"/>
                </a:lnTo>
                <a:lnTo>
                  <a:pt x="11301259" y="3800048"/>
                </a:lnTo>
                <a:lnTo>
                  <a:pt x="0" y="38000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686425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진행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01003" y="3953635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이변량 분석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327606" y="5094673"/>
            <a:ext cx="4657038" cy="27885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453392" indent="-226696" lvl="1">
              <a:lnSpc>
                <a:spcPts val="3213"/>
              </a:lnSpc>
              <a:buFont typeface="Arial"/>
              <a:buChar char="•"/>
            </a:pPr>
            <a:r>
              <a:rPr lang="en-US" sz="21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정류장수 와 총 이동 시간 간 산점도 그래프 이다.</a:t>
            </a:r>
          </a:p>
          <a:p>
            <a:pPr algn="just" marL="453392" indent="-226696" lvl="1">
              <a:lnSpc>
                <a:spcPts val="3213"/>
              </a:lnSpc>
              <a:buFont typeface="Arial"/>
              <a:buChar char="•"/>
            </a:pPr>
            <a:r>
              <a:rPr lang="en-US" sz="21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이 때 피어슨 상관계수 결과 0.46 으로 양의 선형 상관관계를 가지며 그 결과가 유의미 함을 얻었다.</a:t>
            </a:r>
          </a:p>
          <a:p>
            <a:pPr algn="just" marL="453392" indent="-226696" lvl="1">
              <a:lnSpc>
                <a:spcPts val="3213"/>
              </a:lnSpc>
              <a:spcBef>
                <a:spcPct val="0"/>
              </a:spcBef>
              <a:buFont typeface="Arial"/>
              <a:buChar char="•"/>
            </a:pPr>
            <a:r>
              <a:rPr lang="en-US" sz="21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즉 정류장수가 많을 수록 총 이동시간이 커진다는 가설은 옳다.</a:t>
            </a:r>
            <a:r>
              <a:rPr lang="en-US" sz="21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8792289"/>
            <a:ext cx="1643138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상관계수 : 0.4666392021169067, p-value : 0.018698419418334354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2361964" y="3710368"/>
            <a:ext cx="9591112" cy="3073837"/>
            <a:chOff x="0" y="0"/>
            <a:chExt cx="12788150" cy="4098449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3412681"/>
              <a:ext cx="7477249" cy="685767"/>
              <a:chOff x="0" y="0"/>
              <a:chExt cx="1476988" cy="13546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476988" cy="135460"/>
              </a:xfrm>
              <a:custGeom>
                <a:avLst/>
                <a:gdLst/>
                <a:ahLst/>
                <a:cxnLst/>
                <a:rect r="r" b="b" t="t" l="l"/>
                <a:pathLst>
                  <a:path h="135460" w="1476988">
                    <a:moveTo>
                      <a:pt x="67730" y="0"/>
                    </a:moveTo>
                    <a:lnTo>
                      <a:pt x="1409257" y="0"/>
                    </a:lnTo>
                    <a:cubicBezTo>
                      <a:pt x="1446664" y="0"/>
                      <a:pt x="1476988" y="30324"/>
                      <a:pt x="1476988" y="67730"/>
                    </a:cubicBezTo>
                    <a:lnTo>
                      <a:pt x="1476988" y="67730"/>
                    </a:lnTo>
                    <a:cubicBezTo>
                      <a:pt x="1476988" y="85693"/>
                      <a:pt x="1469852" y="102921"/>
                      <a:pt x="1457150" y="115623"/>
                    </a:cubicBezTo>
                    <a:cubicBezTo>
                      <a:pt x="1444448" y="128324"/>
                      <a:pt x="1427221" y="135460"/>
                      <a:pt x="1409257" y="135460"/>
                    </a:cubicBezTo>
                    <a:lnTo>
                      <a:pt x="67730" y="135460"/>
                    </a:lnTo>
                    <a:cubicBezTo>
                      <a:pt x="49767" y="135460"/>
                      <a:pt x="32540" y="128324"/>
                      <a:pt x="19838" y="115623"/>
                    </a:cubicBezTo>
                    <a:cubicBezTo>
                      <a:pt x="7136" y="102921"/>
                      <a:pt x="0" y="85693"/>
                      <a:pt x="0" y="67730"/>
                    </a:cubicBezTo>
                    <a:lnTo>
                      <a:pt x="0" y="67730"/>
                    </a:lnTo>
                    <a:cubicBezTo>
                      <a:pt x="0" y="49767"/>
                      <a:pt x="7136" y="32540"/>
                      <a:pt x="19838" y="19838"/>
                    </a:cubicBezTo>
                    <a:cubicBezTo>
                      <a:pt x="32540" y="7136"/>
                      <a:pt x="49767" y="0"/>
                      <a:pt x="67730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47625" cap="rnd">
                <a:solidFill>
                  <a:srgbClr val="F96057"/>
                </a:solidFill>
                <a:prstDash val="solid"/>
                <a:round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47625"/>
                <a:ext cx="1476988" cy="18308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grpSp>
          <p:nvGrpSpPr>
            <p:cNvPr name="Group 17" id="17"/>
            <p:cNvGrpSpPr/>
            <p:nvPr/>
          </p:nvGrpSpPr>
          <p:grpSpPr>
            <a:xfrm rot="0">
              <a:off x="2526394" y="0"/>
              <a:ext cx="10261756" cy="2993208"/>
              <a:chOff x="0" y="0"/>
              <a:chExt cx="2438240" cy="711200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2438252" cy="711200"/>
              </a:xfrm>
              <a:custGeom>
                <a:avLst/>
                <a:gdLst/>
                <a:ahLst/>
                <a:cxnLst/>
                <a:rect r="r" b="b" t="t" l="l"/>
                <a:pathLst>
                  <a:path h="711200" w="2438252">
                    <a:moveTo>
                      <a:pt x="2128121" y="0"/>
                    </a:moveTo>
                    <a:lnTo>
                      <a:pt x="282407" y="0"/>
                    </a:lnTo>
                    <a:cubicBezTo>
                      <a:pt x="126426" y="0"/>
                      <a:pt x="0" y="123512"/>
                      <a:pt x="0" y="275871"/>
                    </a:cubicBezTo>
                    <a:cubicBezTo>
                      <a:pt x="0" y="386169"/>
                      <a:pt x="66279" y="481310"/>
                      <a:pt x="162037" y="525451"/>
                    </a:cubicBezTo>
                    <a:lnTo>
                      <a:pt x="162037" y="711200"/>
                    </a:lnTo>
                    <a:lnTo>
                      <a:pt x="353844" y="551732"/>
                    </a:lnTo>
                    <a:lnTo>
                      <a:pt x="2128121" y="551732"/>
                    </a:lnTo>
                    <a:cubicBezTo>
                      <a:pt x="2311803" y="551732"/>
                      <a:pt x="2438240" y="428220"/>
                      <a:pt x="2438240" y="275861"/>
                    </a:cubicBezTo>
                    <a:cubicBezTo>
                      <a:pt x="2438252" y="123512"/>
                      <a:pt x="2311803" y="0"/>
                      <a:pt x="2128121" y="0"/>
                    </a:cubicBezTo>
                    <a:close/>
                  </a:path>
                </a:pathLst>
              </a:custGeom>
              <a:solidFill>
                <a:srgbClr val="FFF8DE"/>
              </a:solidFill>
              <a:ln w="38100" cap="sq">
                <a:solidFill>
                  <a:srgbClr val="F96057"/>
                </a:solidFill>
                <a:prstDash val="solid"/>
                <a:miter/>
              </a:ln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9525"/>
                <a:ext cx="2438240" cy="53022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  <a:r>
                  <a:rPr lang="en-US" sz="1899">
                    <a:solidFill>
                      <a:srgbClr val="000000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정류장 수가 적음에도 불구 하고 총 이동시간이 오래 걸린다는 것은</a:t>
                </a:r>
              </a:p>
              <a:p>
                <a:pPr algn="ctr">
                  <a:lnSpc>
                    <a:spcPts val="2659"/>
                  </a:lnSpc>
                </a:pPr>
                <a:r>
                  <a:rPr lang="en-US" sz="1899">
                    <a:solidFill>
                      <a:srgbClr val="000000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 대중교통 수요가 높다는 것이고 중구, 동대문구, 종로구 에 대한 </a:t>
                </a:r>
              </a:p>
              <a:p>
                <a:pPr algn="ctr">
                  <a:lnSpc>
                    <a:spcPts val="2659"/>
                  </a:lnSpc>
                </a:pPr>
                <a:r>
                  <a:rPr lang="en-US" sz="1899">
                    <a:solidFill>
                      <a:srgbClr val="000000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버스 노선 증가가 필요로 보인다.</a:t>
                </a:r>
              </a:p>
            </p:txBody>
          </p:sp>
        </p:grpSp>
      </p:grpSp>
      <p:grpSp>
        <p:nvGrpSpPr>
          <p:cNvPr name="Group 20" id="20"/>
          <p:cNvGrpSpPr/>
          <p:nvPr/>
        </p:nvGrpSpPr>
        <p:grpSpPr>
          <a:xfrm rot="-2018165">
            <a:off x="12412341" y="8299827"/>
            <a:ext cx="756106" cy="534490"/>
            <a:chOff x="0" y="0"/>
            <a:chExt cx="812800" cy="57456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574567"/>
            </a:xfrm>
            <a:custGeom>
              <a:avLst/>
              <a:gdLst/>
              <a:ahLst/>
              <a:cxnLst/>
              <a:rect r="r" b="b" t="t" l="l"/>
              <a:pathLst>
                <a:path h="574567" w="812800">
                  <a:moveTo>
                    <a:pt x="812800" y="287283"/>
                  </a:moveTo>
                  <a:lnTo>
                    <a:pt x="406400" y="0"/>
                  </a:lnTo>
                  <a:lnTo>
                    <a:pt x="406400" y="203200"/>
                  </a:lnTo>
                  <a:lnTo>
                    <a:pt x="0" y="203200"/>
                  </a:lnTo>
                  <a:lnTo>
                    <a:pt x="0" y="371367"/>
                  </a:lnTo>
                  <a:lnTo>
                    <a:pt x="406400" y="371367"/>
                  </a:lnTo>
                  <a:lnTo>
                    <a:pt x="406400" y="574567"/>
                  </a:lnTo>
                  <a:lnTo>
                    <a:pt x="812800" y="287283"/>
                  </a:lnTo>
                  <a:close/>
                </a:path>
              </a:pathLst>
            </a:custGeom>
            <a:solidFill>
              <a:srgbClr val="FFDF6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155575"/>
              <a:ext cx="711200" cy="2157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8D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28688" y="1001077"/>
            <a:ext cx="16431386" cy="8284345"/>
            <a:chOff x="0" y="0"/>
            <a:chExt cx="4327608" cy="218188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327608" cy="2181885"/>
            </a:xfrm>
            <a:custGeom>
              <a:avLst/>
              <a:gdLst/>
              <a:ahLst/>
              <a:cxnLst/>
              <a:rect r="r" b="b" t="t" l="l"/>
              <a:pathLst>
                <a:path h="2181885" w="4327608">
                  <a:moveTo>
                    <a:pt x="0" y="0"/>
                  </a:moveTo>
                  <a:lnTo>
                    <a:pt x="4327608" y="0"/>
                  </a:lnTo>
                  <a:lnTo>
                    <a:pt x="4327608" y="2181885"/>
                  </a:lnTo>
                  <a:lnTo>
                    <a:pt x="0" y="2181885"/>
                  </a:lnTo>
                  <a:close/>
                </a:path>
              </a:pathLst>
            </a:custGeom>
            <a:solidFill>
              <a:srgbClr val="FFFDF8"/>
            </a:solidFill>
            <a:ln w="19050" cap="sq">
              <a:solidFill>
                <a:srgbClr val="34332C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327608" cy="22295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606216" y="756509"/>
            <a:ext cx="1511496" cy="1636705"/>
          </a:xfrm>
          <a:custGeom>
            <a:avLst/>
            <a:gdLst/>
            <a:ahLst/>
            <a:cxnLst/>
            <a:rect r="r" b="b" t="t" l="l"/>
            <a:pathLst>
              <a:path h="1636705" w="1511496">
                <a:moveTo>
                  <a:pt x="0" y="0"/>
                </a:moveTo>
                <a:lnTo>
                  <a:pt x="1511496" y="0"/>
                </a:lnTo>
                <a:lnTo>
                  <a:pt x="1511496" y="1636705"/>
                </a:lnTo>
                <a:lnTo>
                  <a:pt x="0" y="163670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17521" t="0" r="-11307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3157538"/>
            <a:ext cx="14088683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가설 2 검증 </a:t>
            </a:r>
          </a:p>
        </p:txBody>
      </p:sp>
      <p:sp>
        <p:nvSpPr>
          <p:cNvPr name="AutoShape 7" id="7"/>
          <p:cNvSpPr/>
          <p:nvPr/>
        </p:nvSpPr>
        <p:spPr>
          <a:xfrm flipV="true">
            <a:off x="1644316" y="3691318"/>
            <a:ext cx="261244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8" id="8"/>
          <p:cNvSpPr/>
          <p:nvPr/>
        </p:nvSpPr>
        <p:spPr>
          <a:xfrm flipH="false" flipV="false" rot="0">
            <a:off x="3165473" y="4602679"/>
            <a:ext cx="4911940" cy="3088382"/>
          </a:xfrm>
          <a:custGeom>
            <a:avLst/>
            <a:gdLst/>
            <a:ahLst/>
            <a:cxnLst/>
            <a:rect r="r" b="b" t="t" l="l"/>
            <a:pathLst>
              <a:path h="3088382" w="4911940">
                <a:moveTo>
                  <a:pt x="0" y="0"/>
                </a:moveTo>
                <a:lnTo>
                  <a:pt x="4911940" y="0"/>
                </a:lnTo>
                <a:lnTo>
                  <a:pt x="4911940" y="3088382"/>
                </a:lnTo>
                <a:lnTo>
                  <a:pt x="0" y="30883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3315738" y="4416562"/>
            <a:ext cx="1826085" cy="1826085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2" id="12"/>
          <p:cNvSpPr/>
          <p:nvPr/>
        </p:nvSpPr>
        <p:spPr>
          <a:xfrm flipH="false" flipV="false" rot="0">
            <a:off x="9870003" y="4255622"/>
            <a:ext cx="5464518" cy="3435815"/>
          </a:xfrm>
          <a:custGeom>
            <a:avLst/>
            <a:gdLst/>
            <a:ahLst/>
            <a:cxnLst/>
            <a:rect r="r" b="b" t="t" l="l"/>
            <a:pathLst>
              <a:path h="3435815" w="5464518">
                <a:moveTo>
                  <a:pt x="0" y="0"/>
                </a:moveTo>
                <a:lnTo>
                  <a:pt x="5464518" y="0"/>
                </a:lnTo>
                <a:lnTo>
                  <a:pt x="5464518" y="3435815"/>
                </a:lnTo>
                <a:lnTo>
                  <a:pt x="0" y="343581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0479015" y="4320784"/>
            <a:ext cx="1826085" cy="1826085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4604732" y="3262394"/>
            <a:ext cx="4539268" cy="1324040"/>
            <a:chOff x="0" y="0"/>
            <a:chExt cx="2438240" cy="7112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2438252" cy="711200"/>
            </a:xfrm>
            <a:custGeom>
              <a:avLst/>
              <a:gdLst/>
              <a:ahLst/>
              <a:cxnLst/>
              <a:rect r="r" b="b" t="t" l="l"/>
              <a:pathLst>
                <a:path h="711200" w="2438252">
                  <a:moveTo>
                    <a:pt x="2128121" y="0"/>
                  </a:moveTo>
                  <a:lnTo>
                    <a:pt x="282407" y="0"/>
                  </a:lnTo>
                  <a:cubicBezTo>
                    <a:pt x="126426" y="0"/>
                    <a:pt x="0" y="123512"/>
                    <a:pt x="0" y="275871"/>
                  </a:cubicBezTo>
                  <a:cubicBezTo>
                    <a:pt x="0" y="386169"/>
                    <a:pt x="66279" y="481310"/>
                    <a:pt x="162037" y="525451"/>
                  </a:cubicBezTo>
                  <a:lnTo>
                    <a:pt x="162037" y="711200"/>
                  </a:lnTo>
                  <a:lnTo>
                    <a:pt x="353844" y="551732"/>
                  </a:lnTo>
                  <a:lnTo>
                    <a:pt x="2128121" y="551732"/>
                  </a:lnTo>
                  <a:cubicBezTo>
                    <a:pt x="2311803" y="551732"/>
                    <a:pt x="2438240" y="428220"/>
                    <a:pt x="2438240" y="275861"/>
                  </a:cubicBezTo>
                  <a:cubicBezTo>
                    <a:pt x="2438252" y="123512"/>
                    <a:pt x="2311803" y="0"/>
                    <a:pt x="2128121" y="0"/>
                  </a:cubicBezTo>
                  <a:close/>
                </a:path>
              </a:pathLst>
            </a:custGeom>
            <a:solidFill>
              <a:srgbClr val="FFF8DE"/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9525"/>
              <a:ext cx="2438240" cy="530225"/>
            </a:xfrm>
            <a:prstGeom prst="rect">
              <a:avLst/>
            </a:prstGeom>
          </p:spPr>
          <p:txBody>
            <a:bodyPr anchor="ctr" rtlCol="false" tIns="49970" lIns="49970" bIns="49970" rIns="4997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주로 3000 ~ 6000 정도의 업종이</a:t>
              </a:r>
            </a:p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 자치구에 존재함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413580" y="8627570"/>
            <a:ext cx="13461601" cy="590169"/>
            <a:chOff x="0" y="0"/>
            <a:chExt cx="17948801" cy="786893"/>
          </a:xfrm>
        </p:grpSpPr>
        <p:grpSp>
          <p:nvGrpSpPr>
            <p:cNvPr name="Group 20" id="20"/>
            <p:cNvGrpSpPr/>
            <p:nvPr/>
          </p:nvGrpSpPr>
          <p:grpSpPr>
            <a:xfrm rot="0">
              <a:off x="0" y="0"/>
              <a:ext cx="17948801" cy="786893"/>
              <a:chOff x="0" y="0"/>
              <a:chExt cx="3155499" cy="138340"/>
            </a:xfrm>
          </p:grpSpPr>
          <p:sp>
            <p:nvSpPr>
              <p:cNvPr name="Freeform 21" id="21"/>
              <p:cNvSpPr/>
              <p:nvPr/>
            </p:nvSpPr>
            <p:spPr>
              <a:xfrm flipH="false" flipV="false" rot="0">
                <a:off x="0" y="0"/>
                <a:ext cx="3155499" cy="138340"/>
              </a:xfrm>
              <a:custGeom>
                <a:avLst/>
                <a:gdLst/>
                <a:ahLst/>
                <a:cxnLst/>
                <a:rect r="r" b="b" t="t" l="l"/>
                <a:pathLst>
                  <a:path h="138340" w="3155499">
                    <a:moveTo>
                      <a:pt x="0" y="0"/>
                    </a:moveTo>
                    <a:lnTo>
                      <a:pt x="3155499" y="0"/>
                    </a:lnTo>
                    <a:lnTo>
                      <a:pt x="3155499" y="138340"/>
                    </a:lnTo>
                    <a:lnTo>
                      <a:pt x="0" y="138340"/>
                    </a:lnTo>
                    <a:close/>
                  </a:path>
                </a:pathLst>
              </a:custGeom>
              <a:solidFill>
                <a:srgbClr val="FFFDF8"/>
              </a:solidFill>
              <a:ln w="19050" cap="sq">
                <a:solidFill>
                  <a:srgbClr val="34332C"/>
                </a:solidFill>
                <a:prstDash val="solid"/>
                <a:miter/>
              </a:ln>
            </p:spPr>
          </p:sp>
          <p:sp>
            <p:nvSpPr>
              <p:cNvPr name="TextBox 22" id="22"/>
              <p:cNvSpPr txBox="true"/>
              <p:nvPr/>
            </p:nvSpPr>
            <p:spPr>
              <a:xfrm>
                <a:off x="0" y="-66675"/>
                <a:ext cx="3155499" cy="20501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4199"/>
                  </a:lnSpc>
                  <a:spcBef>
                    <a:spcPct val="0"/>
                  </a:spcBef>
                </a:pPr>
                <a:r>
                  <a:rPr lang="en-US" sz="2999">
                    <a:solidFill>
                      <a:srgbClr val="34332C"/>
                    </a:solidFill>
                    <a:latin typeface="210 디딤고딕"/>
                    <a:ea typeface="210 디딤고딕"/>
                    <a:cs typeface="210 디딤고딕"/>
                    <a:sym typeface="210 디딤고딕"/>
                  </a:rPr>
                  <a:t>대체적으로 업종합계, 총 이동 인구가 정규분포를 따르고 있음을 확인</a:t>
                </a:r>
              </a:p>
            </p:txBody>
          </p:sp>
        </p:grpSp>
        <p:sp>
          <p:nvSpPr>
            <p:cNvPr name="Freeform 23" id="23"/>
            <p:cNvSpPr/>
            <p:nvPr/>
          </p:nvSpPr>
          <p:spPr>
            <a:xfrm flipH="false" flipV="false" rot="0">
              <a:off x="223581" y="69678"/>
              <a:ext cx="690203" cy="647536"/>
            </a:xfrm>
            <a:custGeom>
              <a:avLst/>
              <a:gdLst/>
              <a:ahLst/>
              <a:cxnLst/>
              <a:rect r="r" b="b" t="t" l="l"/>
              <a:pathLst>
                <a:path h="647536" w="690203">
                  <a:moveTo>
                    <a:pt x="0" y="0"/>
                  </a:moveTo>
                  <a:lnTo>
                    <a:pt x="690202" y="0"/>
                  </a:lnTo>
                  <a:lnTo>
                    <a:pt x="690202" y="647536"/>
                  </a:lnTo>
                  <a:lnTo>
                    <a:pt x="0" y="647536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</p:grpSp>
      <p:grpSp>
        <p:nvGrpSpPr>
          <p:cNvPr name="Group 24" id="24"/>
          <p:cNvGrpSpPr/>
          <p:nvPr/>
        </p:nvGrpSpPr>
        <p:grpSpPr>
          <a:xfrm rot="0">
            <a:off x="11589872" y="2971903"/>
            <a:ext cx="4539268" cy="1324040"/>
            <a:chOff x="0" y="0"/>
            <a:chExt cx="2438240" cy="7112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438252" cy="711200"/>
            </a:xfrm>
            <a:custGeom>
              <a:avLst/>
              <a:gdLst/>
              <a:ahLst/>
              <a:cxnLst/>
              <a:rect r="r" b="b" t="t" l="l"/>
              <a:pathLst>
                <a:path h="711200" w="2438252">
                  <a:moveTo>
                    <a:pt x="2128121" y="0"/>
                  </a:moveTo>
                  <a:lnTo>
                    <a:pt x="282407" y="0"/>
                  </a:lnTo>
                  <a:cubicBezTo>
                    <a:pt x="126426" y="0"/>
                    <a:pt x="0" y="123512"/>
                    <a:pt x="0" y="275871"/>
                  </a:cubicBezTo>
                  <a:cubicBezTo>
                    <a:pt x="0" y="386169"/>
                    <a:pt x="66279" y="481310"/>
                    <a:pt x="162037" y="525451"/>
                  </a:cubicBezTo>
                  <a:lnTo>
                    <a:pt x="162037" y="711200"/>
                  </a:lnTo>
                  <a:lnTo>
                    <a:pt x="353844" y="551732"/>
                  </a:lnTo>
                  <a:lnTo>
                    <a:pt x="2128121" y="551732"/>
                  </a:lnTo>
                  <a:cubicBezTo>
                    <a:pt x="2311803" y="551732"/>
                    <a:pt x="2438240" y="428220"/>
                    <a:pt x="2438240" y="275861"/>
                  </a:cubicBezTo>
                  <a:cubicBezTo>
                    <a:pt x="2438252" y="123512"/>
                    <a:pt x="2311803" y="0"/>
                    <a:pt x="2128121" y="0"/>
                  </a:cubicBezTo>
                  <a:close/>
                </a:path>
              </a:pathLst>
            </a:custGeom>
            <a:solidFill>
              <a:srgbClr val="FFF8DE"/>
            </a:solidFill>
            <a:ln w="38100" cap="sq">
              <a:solidFill>
                <a:srgbClr val="F96057"/>
              </a:solidFill>
              <a:prstDash val="solid"/>
              <a:miter/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0" y="-9525"/>
              <a:ext cx="2438240" cy="530225"/>
            </a:xfrm>
            <a:prstGeom prst="rect">
              <a:avLst/>
            </a:prstGeom>
          </p:spPr>
          <p:txBody>
            <a:bodyPr anchor="ctr" rtlCol="false" tIns="49970" lIns="49970" bIns="49970" rIns="4997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210 디딤고딕"/>
                  <a:ea typeface="210 디딤고딕"/>
                  <a:cs typeface="210 디딤고딕"/>
                  <a:sym typeface="210 디딤고딕"/>
                </a:rPr>
                <a:t>주로 1.4 * 10^7 ~ 2 * 10^7 명이 분포</a:t>
              </a:r>
            </a:p>
          </p:txBody>
        </p:sp>
      </p:grpSp>
      <p:sp>
        <p:nvSpPr>
          <p:cNvPr name="TextBox 27" id="27"/>
          <p:cNvSpPr txBox="true"/>
          <p:nvPr/>
        </p:nvSpPr>
        <p:spPr>
          <a:xfrm rot="0">
            <a:off x="5686425" y="1753642"/>
            <a:ext cx="6915837" cy="1193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17"/>
              </a:lnSpc>
            </a:pPr>
            <a:r>
              <a:rPr lang="en-US" sz="7300">
                <a:solidFill>
                  <a:srgbClr val="34332C"/>
                </a:solidFill>
                <a:latin typeface="마카롱"/>
                <a:ea typeface="마카롱"/>
                <a:cs typeface="마카롱"/>
                <a:sym typeface="마카롱"/>
              </a:rPr>
              <a:t>프로젝트 진행 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38681" y="3969681"/>
            <a:ext cx="3018078" cy="53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12473" indent="-356237" lvl="1">
              <a:lnSpc>
                <a:spcPts val="4257"/>
              </a:lnSpc>
              <a:buFont typeface="Arial"/>
              <a:buChar char="•"/>
            </a:pPr>
            <a:r>
              <a:rPr lang="en-US" sz="3300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단변량 분석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912439" y="7881512"/>
            <a:ext cx="2785324" cy="49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8"/>
              </a:lnSpc>
            </a:pPr>
            <a:r>
              <a:rPr lang="en-US" sz="3045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총 이동 인구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228781" y="7884366"/>
            <a:ext cx="2785324" cy="49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28"/>
              </a:lnSpc>
            </a:pPr>
            <a:r>
              <a:rPr lang="en-US" sz="3045">
                <a:solidFill>
                  <a:srgbClr val="34332C"/>
                </a:solidFill>
                <a:latin typeface="210 디딤고딕"/>
                <a:ea typeface="210 디딤고딕"/>
                <a:cs typeface="210 디딤고딕"/>
                <a:sym typeface="210 디딤고딕"/>
              </a:rPr>
              <a:t>업종합계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DAGRqAoGpOU</dc:identifier>
  <dcterms:modified xsi:type="dcterms:W3CDTF">2011-08-01T06:04:30Z</dcterms:modified>
  <cp:revision>1</cp:revision>
  <dc:title>노란색 흰색 심플한 마케팅 프로젝트 프레젠테이션</dc:title>
</cp:coreProperties>
</file>

<file path=docProps/thumbnail.jpeg>
</file>